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embeddings/oleObject2.bin" ContentType="application/vnd.openxmlformats-officedocument.oleObject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embeddings/oleObject6.bin" ContentType="application/vnd.openxmlformats-officedocument.oleObject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embeddings/oleObject7.bin" ContentType="application/vnd.openxmlformats-officedocument.oleObject"/>
  <Override PartName="/ppt/comments/comment14.xml" ContentType="application/vnd.openxmlformats-officedocument.presentationml.comments+xml"/>
  <Override PartName="/ppt/embeddings/oleObject8.bin" ContentType="application/vnd.openxmlformats-officedocument.oleObject"/>
  <Override PartName="/ppt/comments/comment15.xml" ContentType="application/vnd.openxmlformats-officedocument.presentationml.comments+xml"/>
  <Override PartName="/ppt/comments/comment16.xml" ContentType="application/vnd.openxmlformats-officedocument.presentationml.comments+xml"/>
  <Override PartName="/ppt/comments/comment1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0" r:id="rId2"/>
    <p:sldId id="1056" r:id="rId3"/>
    <p:sldId id="1029" r:id="rId4"/>
    <p:sldId id="1047" r:id="rId5"/>
    <p:sldId id="1058" r:id="rId6"/>
    <p:sldId id="1062" r:id="rId7"/>
    <p:sldId id="1063" r:id="rId8"/>
    <p:sldId id="1064" r:id="rId9"/>
    <p:sldId id="1070" r:id="rId10"/>
    <p:sldId id="1077" r:id="rId11"/>
    <p:sldId id="1075" r:id="rId12"/>
    <p:sldId id="1072" r:id="rId13"/>
    <p:sldId id="1073" r:id="rId14"/>
    <p:sldId id="1074" r:id="rId15"/>
    <p:sldId id="1076" r:id="rId16"/>
    <p:sldId id="1078" r:id="rId17"/>
    <p:sldId id="1079" r:id="rId18"/>
    <p:sldId id="1081" r:id="rId19"/>
    <p:sldId id="1080" r:id="rId20"/>
    <p:sldId id="1049" r:id="rId21"/>
  </p:sldIdLst>
  <p:sldSz cx="9144000" cy="6858000" type="screen4x3"/>
  <p:notesSz cx="7099300" cy="102346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" pitchFamily="-65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" pitchFamily="-65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" pitchFamily="-65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" pitchFamily="-65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" pitchFamily="-65" charset="0"/>
        <a:ea typeface="+mn-ea"/>
        <a:cs typeface="+mn-cs"/>
      </a:defRPr>
    </a:lvl5pPr>
    <a:lvl6pPr marL="2286000" algn="l" defTabSz="457200" rtl="0" eaLnBrk="1" latinLnBrk="0" hangingPunct="1">
      <a:defRPr sz="2800" i="1" kern="1200">
        <a:solidFill>
          <a:schemeClr val="tx1"/>
        </a:solidFill>
        <a:latin typeface="Times" pitchFamily="-65" charset="0"/>
        <a:ea typeface="+mn-ea"/>
        <a:cs typeface="+mn-cs"/>
      </a:defRPr>
    </a:lvl6pPr>
    <a:lvl7pPr marL="2743200" algn="l" defTabSz="457200" rtl="0" eaLnBrk="1" latinLnBrk="0" hangingPunct="1">
      <a:defRPr sz="2800" i="1" kern="1200">
        <a:solidFill>
          <a:schemeClr val="tx1"/>
        </a:solidFill>
        <a:latin typeface="Times" pitchFamily="-65" charset="0"/>
        <a:ea typeface="+mn-ea"/>
        <a:cs typeface="+mn-cs"/>
      </a:defRPr>
    </a:lvl7pPr>
    <a:lvl8pPr marL="3200400" algn="l" defTabSz="457200" rtl="0" eaLnBrk="1" latinLnBrk="0" hangingPunct="1">
      <a:defRPr sz="2800" i="1" kern="1200">
        <a:solidFill>
          <a:schemeClr val="tx1"/>
        </a:solidFill>
        <a:latin typeface="Times" pitchFamily="-65" charset="0"/>
        <a:ea typeface="+mn-ea"/>
        <a:cs typeface="+mn-cs"/>
      </a:defRPr>
    </a:lvl8pPr>
    <a:lvl9pPr marL="3657600" algn="l" defTabSz="457200" rtl="0" eaLnBrk="1" latinLnBrk="0" hangingPunct="1">
      <a:defRPr sz="2800" i="1" kern="1200">
        <a:solidFill>
          <a:schemeClr val="tx1"/>
        </a:solidFill>
        <a:latin typeface="Times" pitchFamily="-65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4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Soler" initials="PS" lastIdx="36" clrIdx="0"/>
  <p:cmAuthor id="1" name="Microsoft Office User" initials="MOU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FF9966"/>
    <a:srgbClr val="FF0066"/>
    <a:srgbClr val="CC00CC"/>
    <a:srgbClr val="00CC00"/>
    <a:srgbClr val="00CCFF"/>
    <a:srgbClr val="FF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08"/>
    <p:restoredTop sz="50000" autoAdjust="0"/>
  </p:normalViewPr>
  <p:slideViewPr>
    <p:cSldViewPr snapToGrid="0" snapToObjects="1" showGuides="1">
      <p:cViewPr>
        <p:scale>
          <a:sx n="100" d="100"/>
          <a:sy n="100" d="100"/>
        </p:scale>
        <p:origin x="-264" y="-80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1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47" d="100"/>
          <a:sy n="47" d="100"/>
        </p:scale>
        <p:origin x="-1956" y="-84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5">
    <p:pos x="10" y="10"/>
    <p:text/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27">
    <p:pos x="10" y="10"/>
    <p:text/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28">
    <p:pos x="10" y="10"/>
    <p:text/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31">
    <p:pos x="10" y="10"/>
    <p:text/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33">
    <p:pos x="10" y="10"/>
    <p:text/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34">
    <p:pos x="10" y="10"/>
    <p:text/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36">
    <p:pos x="10" y="10"/>
    <p:text/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35">
    <p:pos x="10" y="10"/>
    <p:text/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8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10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14">
    <p:pos x="10" y="10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15">
    <p:pos x="10" y="10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16">
    <p:pos x="10" y="10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22">
    <p:pos x="10" y="10"/>
    <p:text/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32">
    <p:pos x="10" y="10"/>
    <p:text/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29">
    <p:pos x="10" y="10"/>
    <p:text/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23T07:59:24.100" idx="26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43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7" tIns="48193" rIns="96387" bIns="48193" numCol="1" anchor="t" anchorCtr="0" compatLnSpc="1">
            <a:prstTxWarp prst="textNoShape">
              <a:avLst/>
            </a:prstTxWarp>
          </a:bodyPr>
          <a:lstStyle>
            <a:lvl1pPr algn="l" defTabSz="963613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543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7" tIns="48193" rIns="96387" bIns="48193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3913"/>
            <a:ext cx="30543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7" tIns="48193" rIns="96387" bIns="48193" numCol="1" anchor="b" anchorCtr="0" compatLnSpc="1">
            <a:prstTxWarp prst="textNoShape">
              <a:avLst/>
            </a:prstTxWarp>
          </a:bodyPr>
          <a:lstStyle>
            <a:lvl1pPr algn="l" defTabSz="963613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6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13913"/>
            <a:ext cx="30543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87" tIns="48193" rIns="96387" bIns="48193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Times" charset="0"/>
              </a:defRPr>
            </a:lvl1pPr>
          </a:lstStyle>
          <a:p>
            <a:pPr>
              <a:defRPr/>
            </a:pPr>
            <a:fld id="{DB2DC000-E157-D241-BA9A-67FDE7041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96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2" tIns="48170" rIns="96342" bIns="48170" numCol="1" anchor="t" anchorCtr="0" compatLnSpc="1">
            <a:prstTxWarp prst="textNoShape">
              <a:avLst/>
            </a:prstTxWarp>
          </a:bodyPr>
          <a:lstStyle>
            <a:lvl1pPr algn="l" defTabSz="963613">
              <a:defRPr sz="1300" i="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2" tIns="48170" rIns="96342" bIns="48170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 i="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2" tIns="48170" rIns="96342" bIns="48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2" tIns="48170" rIns="96342" bIns="48170" numCol="1" anchor="b" anchorCtr="0" compatLnSpc="1">
            <a:prstTxWarp prst="textNoShape">
              <a:avLst/>
            </a:prstTxWarp>
          </a:bodyPr>
          <a:lstStyle>
            <a:lvl1pPr algn="l" defTabSz="963613">
              <a:defRPr sz="1300" i="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42" tIns="48170" rIns="96342" bIns="48170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 i="0">
                <a:latin typeface="Times New Roman" charset="0"/>
              </a:defRPr>
            </a:lvl1pPr>
          </a:lstStyle>
          <a:p>
            <a:pPr>
              <a:defRPr/>
            </a:pPr>
            <a:fld id="{191FEA11-6A9A-B445-983F-0BB206DD96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983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DD2BA5-006A-4E4F-A07F-FA21E0046BFC}" type="slidenum">
              <a:rPr lang="en-GB">
                <a:latin typeface="Times New Roman" pitchFamily="-65" charset="0"/>
              </a:rPr>
              <a:pPr/>
              <a:t>1</a:t>
            </a:fld>
            <a:endParaRPr lang="en-GB">
              <a:latin typeface="Times New Roman" pitchFamily="-65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D2E80-7062-5B49-9406-320F5216797E}" type="slidenum">
              <a:rPr lang="en-GB" smtClean="0">
                <a:latin typeface="Times New Roman" pitchFamily="-65" charset="0"/>
              </a:rPr>
              <a:pPr/>
              <a:t>2</a:t>
            </a:fld>
            <a:endParaRPr lang="en-GB" smtClean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2743200"/>
          </a:xfrm>
          <a:ln w="57150"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581400"/>
            <a:ext cx="6400800" cy="2057400"/>
          </a:xfrm>
        </p:spPr>
        <p:txBody>
          <a:bodyPr/>
          <a:lstStyle>
            <a:lvl1pPr marL="0" indent="0">
              <a:buClr>
                <a:srgbClr val="CC00CC"/>
              </a:buClr>
              <a:defRPr sz="2400"/>
            </a:lvl1pPr>
            <a:lvl2pPr marL="457200" lvl="1" indent="0">
              <a:buClr>
                <a:srgbClr val="CC00CC"/>
              </a:buClr>
              <a:defRPr sz="2000"/>
            </a:lvl2pPr>
          </a:lstStyle>
          <a:p>
            <a:r>
              <a:rPr lang="en-GB"/>
              <a:t> Click to edit Master subtitle style</a:t>
            </a:r>
          </a:p>
          <a:p>
            <a:pPr lvl="1"/>
            <a:r>
              <a:rPr lang="en-GB"/>
              <a:t> Second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247650"/>
            <a:ext cx="1924050" cy="5848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47650"/>
            <a:ext cx="5619750" cy="5848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7650"/>
            <a:ext cx="7258050" cy="609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771900" cy="49530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6957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55875" y="6165850"/>
            <a:ext cx="4464050" cy="533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247650"/>
            <a:ext cx="7258050" cy="609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695700"/>
            <a:ext cx="37719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555875" y="6165850"/>
            <a:ext cx="4464050" cy="533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7719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37719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47650"/>
            <a:ext cx="7258050" cy="6096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696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457950"/>
            <a:ext cx="44640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ICHEP12, Melbourne: 7 July 2012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477000" y="6162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>
              <a:defRPr/>
            </a:pPr>
            <a:endParaRPr lang="en-US" sz="1400" i="0">
              <a:latin typeface="Times New Roman" charset="0"/>
            </a:endParaRPr>
          </a:p>
          <a:p>
            <a:pPr algn="r">
              <a:defRPr/>
            </a:pPr>
            <a:fld id="{580A2195-C4DA-A14E-A303-9E0A30EFE5B1}" type="slidenum">
              <a:rPr lang="en-US" sz="1400" i="0">
                <a:latin typeface="Times New Roman" charset="0"/>
              </a:rPr>
              <a:pPr algn="r">
                <a:defRPr/>
              </a:pPr>
              <a:t>‹#›</a:t>
            </a:fld>
            <a:endParaRPr lang="en-US" sz="1400" i="0">
              <a:latin typeface="Times New Roman" charset="0"/>
            </a:endParaRPr>
          </a:p>
        </p:txBody>
      </p:sp>
      <p:pic>
        <p:nvPicPr>
          <p:cNvPr id="7" name="Picture 93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382000" y="0"/>
            <a:ext cx="762000" cy="71657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4" r:id="rId12"/>
    <p:sldLayoutId id="2147484135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0000"/>
        <a:buFont typeface="Monotype Sorts" pitchFamily="-65" charset="2"/>
        <a:buChar char="o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0.emf"/><Relationship Id="rId5" Type="http://schemas.openxmlformats.org/officeDocument/2006/relationships/comments" Target="../comments/comment7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comments" Target="../comments/commen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comments" Target="../comments/comment9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26.emf"/><Relationship Id="rId10" Type="http://schemas.openxmlformats.org/officeDocument/2006/relationships/comments" Target="../comments/comment10.xm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comments" Target="../comments/commen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29.emf"/><Relationship Id="rId6" Type="http://schemas.openxmlformats.org/officeDocument/2006/relationships/comments" Target="../comments/comment12.xm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comments" Target="../comments/comment1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33.emf"/><Relationship Id="rId6" Type="http://schemas.openxmlformats.org/officeDocument/2006/relationships/comments" Target="../comments/comment14.xml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35.emf"/><Relationship Id="rId6" Type="http://schemas.openxmlformats.org/officeDocument/2006/relationships/comments" Target="../comments/comment15.xml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comments" Target="../comments/comment1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comments" Target="../comments/commen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jpeg"/><Relationship Id="rId7" Type="http://schemas.openxmlformats.org/officeDocument/2006/relationships/comments" Target="../comments/comment1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comments" Target="../comments/commen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comments" Target="../comments/commen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comments" Target="../comments/comment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comments" Target="../comments/commen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5"/>
          <p:cNvSpPr>
            <a:spLocks noChangeArrowheads="1"/>
          </p:cNvSpPr>
          <p:nvPr/>
        </p:nvSpPr>
        <p:spPr bwMode="auto">
          <a:xfrm>
            <a:off x="3203575" y="6237288"/>
            <a:ext cx="2952750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95500" y="5441950"/>
            <a:ext cx="62769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en-GB" b="1" i="0" dirty="0">
                <a:latin typeface="Arial" pitchFamily="-110" charset="0"/>
                <a:ea typeface="Arial" pitchFamily="-110" charset="0"/>
                <a:cs typeface="Arial" pitchFamily="-110" charset="0"/>
              </a:rPr>
              <a:t>Paul </a:t>
            </a:r>
            <a:r>
              <a:rPr lang="en-GB" b="1" i="0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Soler</a:t>
            </a:r>
          </a:p>
          <a:p>
            <a:pPr algn="r" eaLnBrk="1" hangingPunct="1"/>
            <a:r>
              <a:rPr lang="en-GB" b="1" i="0" dirty="0">
                <a:latin typeface="Arial" pitchFamily="-110" charset="0"/>
                <a:ea typeface="Arial" pitchFamily="-110" charset="0"/>
                <a:cs typeface="Arial" pitchFamily="-110" charset="0"/>
              </a:rPr>
              <a:t>University of Glasgow  </a:t>
            </a:r>
          </a:p>
          <a:p>
            <a:pPr algn="r" eaLnBrk="1" hangingPunct="1"/>
            <a:r>
              <a:rPr lang="en-US" b="1" i="0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o</a:t>
            </a:r>
            <a:r>
              <a:rPr lang="en-GB" b="1" i="0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n behalf of the MICE Collaboration</a:t>
            </a:r>
          </a:p>
        </p:txBody>
      </p:sp>
      <p:pic>
        <p:nvPicPr>
          <p:cNvPr id="13" name="Picture 100" descr="UNILOGO_256_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2038" y="203200"/>
            <a:ext cx="2862262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01"/>
          <p:cNvSpPr>
            <a:spLocks noGrp="1" noChangeArrowheads="1"/>
          </p:cNvSpPr>
          <p:nvPr>
            <p:ph type="ctrTitle"/>
          </p:nvPr>
        </p:nvSpPr>
        <p:spPr>
          <a:xfrm>
            <a:off x="165100" y="1930400"/>
            <a:ext cx="8839200" cy="1676400"/>
          </a:xfrm>
          <a:solidFill>
            <a:srgbClr val="FFFF00"/>
          </a:solidFill>
          <a:ln>
            <a:solidFill>
              <a:schemeClr val="accent2"/>
            </a:solidFill>
          </a:ln>
          <a:effectLst>
            <a:outerShdw blurRad="63500" dist="71842" dir="2700000" algn="ctr" rotWithShape="0">
              <a:srgbClr val="00CCFF">
                <a:alpha val="74998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GB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MICE Results</a:t>
            </a:r>
            <a:endParaRPr lang="en-GB" sz="4000" dirty="0"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+mj-cs"/>
            </a:endParaRPr>
          </a:p>
        </p:txBody>
      </p:sp>
      <p:sp>
        <p:nvSpPr>
          <p:cNvPr id="15" name="Subtitle 9"/>
          <p:cNvSpPr>
            <a:spLocks/>
          </p:cNvSpPr>
          <p:nvPr/>
        </p:nvSpPr>
        <p:spPr bwMode="auto">
          <a:xfrm>
            <a:off x="1971675" y="3886200"/>
            <a:ext cx="64008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Clr>
                <a:srgbClr val="CC00CC"/>
              </a:buClr>
              <a:buSzPct val="70000"/>
              <a:buFont typeface="Monotype Sorts" pitchFamily="-110" charset="2"/>
              <a:buNone/>
              <a:defRPr/>
            </a:pPr>
            <a:r>
              <a:rPr lang="en-GB" sz="3200" b="1" i="0" dirty="0" smtClean="0">
                <a:latin typeface="Calibri" pitchFamily="-110" charset="0"/>
              </a:rPr>
              <a:t>NUFACT 2018</a:t>
            </a:r>
          </a:p>
          <a:p>
            <a:pPr algn="r">
              <a:spcBef>
                <a:spcPct val="20000"/>
              </a:spcBef>
              <a:buClr>
                <a:srgbClr val="CC00CC"/>
              </a:buClr>
              <a:buSzPct val="70000"/>
              <a:buFont typeface="Monotype Sorts" pitchFamily="-110" charset="2"/>
              <a:buNone/>
              <a:defRPr/>
            </a:pPr>
            <a:r>
              <a:rPr lang="en-GB" sz="3200" b="1" i="0" dirty="0" smtClean="0">
                <a:latin typeface="Calibri" pitchFamily="-110" charset="0"/>
              </a:rPr>
              <a:t>Virginia Tech, 16 August 2018</a:t>
            </a:r>
            <a:endParaRPr lang="en-GB" sz="3200" b="1" i="0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 pitchFamily="-110" charset="0"/>
            </a:endParaRPr>
          </a:p>
          <a:p>
            <a:pPr algn="ctr">
              <a:defRPr/>
            </a:pPr>
            <a:endParaRPr lang="en-GB" sz="3200" b="1" i="0" dirty="0">
              <a:latin typeface="Calibri" pitchFamily="-110" charset="0"/>
            </a:endParaRPr>
          </a:p>
        </p:txBody>
      </p:sp>
      <p:pic>
        <p:nvPicPr>
          <p:cNvPr id="2" name="Picture 1" descr="MICE_vector_cropp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8901"/>
            <a:ext cx="1327644" cy="132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MICE Science Goals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831850"/>
            <a:ext cx="8991600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MICE goals: make first measurement of ionization cooling and explore change of emittance as a function of: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kern="0" dirty="0" smtClean="0">
                <a:latin typeface="+mn-lt"/>
              </a:rPr>
              <a:t>Input emittance: vary beam optics and diffuser thickness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kern="0" dirty="0" smtClean="0">
                <a:latin typeface="+mn-lt"/>
              </a:rPr>
              <a:t>Absorber material: liquid hydrogen (350mm), lithium hydride    (65 mm) and 45</a:t>
            </a:r>
            <a:r>
              <a:rPr lang="en-GB" sz="2200" i="0" kern="0" baseline="30000" dirty="0" smtClean="0">
                <a:latin typeface="+mn-lt"/>
              </a:rPr>
              <a:t>o</a:t>
            </a:r>
            <a:r>
              <a:rPr lang="en-GB" sz="2200" i="0" kern="0" dirty="0" smtClean="0">
                <a:latin typeface="+mn-lt"/>
              </a:rPr>
              <a:t> polyethylene wedge absorber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kern="0" dirty="0" smtClean="0">
                <a:latin typeface="+mn-lt"/>
              </a:rPr>
              <a:t>Momentum and optical beta function</a:t>
            </a: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Wingdings" charset="2"/>
              <a:buChar char="q"/>
            </a:pPr>
            <a:r>
              <a:rPr lang="en-GB" sz="2400" i="0" kern="0" dirty="0" smtClean="0">
                <a:latin typeface="+mn-lt"/>
              </a:rPr>
              <a:t>Change parameters of cooling formula to explore potential cooling performance of future facilities in detail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endParaRPr lang="en-GB" sz="2400" i="0" dirty="0" smtClean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graphicFrame>
        <p:nvGraphicFramePr>
          <p:cNvPr id="7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68642232"/>
              </p:ext>
            </p:extLst>
          </p:nvPr>
        </p:nvGraphicFramePr>
        <p:xfrm>
          <a:off x="1511300" y="4057650"/>
          <a:ext cx="5915025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8" name="Equation" r:id="rId3" imgW="2565400" imgH="495300" progId="Equation.3">
                  <p:embed/>
                </p:oleObj>
              </mc:Choice>
              <mc:Fallback>
                <p:oleObj name="Equation" r:id="rId3" imgW="25654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300" y="4057650"/>
                        <a:ext cx="5915025" cy="1141413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03350" y="5229225"/>
            <a:ext cx="6756400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i="0" dirty="0" err="1" smtClean="0">
                <a:latin typeface="Symbol"/>
              </a:rPr>
              <a:t>e</a:t>
            </a:r>
            <a:r>
              <a:rPr lang="en-GB" sz="2000" i="0" baseline="-25000" dirty="0" err="1" smtClean="0">
                <a:latin typeface="Arial" pitchFamily="-65" charset="0"/>
              </a:rPr>
              <a:t>T</a:t>
            </a:r>
            <a:r>
              <a:rPr lang="en-GB" sz="2000" i="0" baseline="-25000" dirty="0" smtClean="0">
                <a:latin typeface="Arial" pitchFamily="-65" charset="0"/>
              </a:rPr>
              <a:t> </a:t>
            </a:r>
            <a:r>
              <a:rPr lang="en-GB" sz="2000" i="0" dirty="0" smtClean="0">
                <a:latin typeface="Arial" pitchFamily="-65" charset="0"/>
              </a:rPr>
              <a:t>= 3 mm, 6 mm, 10 mm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i="0" dirty="0" smtClean="0">
                <a:latin typeface="Arial" pitchFamily="-65" charset="0"/>
              </a:rPr>
              <a:t>X</a:t>
            </a:r>
            <a:r>
              <a:rPr lang="en-GB" sz="2000" i="0" baseline="-25000" dirty="0" smtClean="0">
                <a:latin typeface="Arial" pitchFamily="-65" charset="0"/>
              </a:rPr>
              <a:t>0</a:t>
            </a:r>
            <a:r>
              <a:rPr lang="en-GB" sz="2000" i="0" dirty="0" smtClean="0">
                <a:latin typeface="Arial" pitchFamily="-65" charset="0"/>
              </a:rPr>
              <a:t>(LH</a:t>
            </a:r>
            <a:r>
              <a:rPr lang="en-GB" sz="2000" i="0" baseline="-25000" dirty="0" smtClean="0">
                <a:latin typeface="Arial" pitchFamily="-65" charset="0"/>
              </a:rPr>
              <a:t>2</a:t>
            </a:r>
            <a:r>
              <a:rPr lang="en-GB" sz="2000" i="0" dirty="0" smtClean="0">
                <a:latin typeface="Arial" pitchFamily="-65" charset="0"/>
              </a:rPr>
              <a:t>) = 890 cm,</a:t>
            </a:r>
            <a:r>
              <a:rPr lang="en-GB" sz="2000" i="0" dirty="0">
                <a:latin typeface="Arial" pitchFamily="-65" charset="0"/>
              </a:rPr>
              <a:t> </a:t>
            </a:r>
            <a:r>
              <a:rPr lang="en-GB" sz="2000" i="0" dirty="0" smtClean="0">
                <a:latin typeface="Arial" pitchFamily="-65" charset="0"/>
              </a:rPr>
              <a:t>X</a:t>
            </a:r>
            <a:r>
              <a:rPr lang="en-GB" sz="2000" i="0" baseline="-25000" dirty="0" smtClean="0">
                <a:latin typeface="Arial" pitchFamily="-65" charset="0"/>
              </a:rPr>
              <a:t>0</a:t>
            </a:r>
            <a:r>
              <a:rPr lang="en-GB" sz="2000" i="0" dirty="0" smtClean="0">
                <a:latin typeface="Arial" pitchFamily="-65" charset="0"/>
              </a:rPr>
              <a:t>(LiH) </a:t>
            </a:r>
            <a:r>
              <a:rPr lang="en-GB" sz="2000" i="0" dirty="0">
                <a:latin typeface="Arial" pitchFamily="-65" charset="0"/>
              </a:rPr>
              <a:t>= </a:t>
            </a:r>
            <a:r>
              <a:rPr lang="en-GB" sz="2000" i="0" dirty="0" smtClean="0">
                <a:latin typeface="Arial" pitchFamily="-65" charset="0"/>
              </a:rPr>
              <a:t>102 cm, X</a:t>
            </a:r>
            <a:r>
              <a:rPr lang="en-GB" sz="2000" i="0" baseline="-25000" dirty="0" smtClean="0">
                <a:latin typeface="Arial" pitchFamily="-65" charset="0"/>
              </a:rPr>
              <a:t>0</a:t>
            </a:r>
            <a:r>
              <a:rPr lang="en-GB" sz="2000" i="0" dirty="0" smtClean="0">
                <a:latin typeface="Arial" pitchFamily="-65" charset="0"/>
              </a:rPr>
              <a:t>(CH</a:t>
            </a:r>
            <a:r>
              <a:rPr lang="en-GB" sz="2000" i="0" dirty="0">
                <a:latin typeface="Arial" pitchFamily="-65" charset="0"/>
              </a:rPr>
              <a:t>) = </a:t>
            </a:r>
            <a:r>
              <a:rPr lang="en-GB" sz="2000" i="0" dirty="0" smtClean="0">
                <a:latin typeface="Arial" pitchFamily="-65" charset="0"/>
              </a:rPr>
              <a:t>47.9 cm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US" sz="2000" i="0" dirty="0">
                <a:latin typeface="Arial" pitchFamily="-65" charset="0"/>
              </a:rPr>
              <a:t>p</a:t>
            </a:r>
            <a:r>
              <a:rPr lang="en-GB" sz="2000" i="0" baseline="-25000" dirty="0" smtClean="0">
                <a:latin typeface="Symbol"/>
              </a:rPr>
              <a:t>m</a:t>
            </a:r>
            <a:r>
              <a:rPr lang="en-GB" sz="2000" i="0" dirty="0" smtClean="0">
                <a:latin typeface="Arial" pitchFamily="-65" charset="0"/>
              </a:rPr>
              <a:t>= 140 </a:t>
            </a:r>
            <a:r>
              <a:rPr lang="en-US" sz="2000" i="0" dirty="0" smtClean="0">
                <a:latin typeface="Arial" pitchFamily="-65" charset="0"/>
              </a:rPr>
              <a:t>–</a:t>
            </a:r>
            <a:r>
              <a:rPr lang="en-GB" sz="2000" i="0" dirty="0" smtClean="0">
                <a:latin typeface="Arial" pitchFamily="-65" charset="0"/>
              </a:rPr>
              <a:t> 240 MeV/c</a:t>
            </a:r>
            <a:endParaRPr lang="en-GB" sz="2000" i="0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8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mi_from_Tana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186969"/>
            <a:ext cx="6750050" cy="5283681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MICE Data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831850"/>
            <a:ext cx="89916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MICE data set (2015-2017): 350x10</a:t>
            </a:r>
            <a:r>
              <a:rPr lang="en-GB" sz="2400" i="0" kern="0" baseline="30000" dirty="0" smtClean="0">
                <a:latin typeface="+mn-lt"/>
              </a:rPr>
              <a:t>6</a:t>
            </a:r>
            <a:r>
              <a:rPr lang="en-GB" sz="2400" i="0" kern="0" dirty="0" smtClean="0">
                <a:latin typeface="+mn-lt"/>
              </a:rPr>
              <a:t> triggers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78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Multiple Coulomb Scattering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908050"/>
            <a:ext cx="89916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First measurement of muon Multiple Coulomb Scattering in lithium hydride at 140-240 MeV/c: </a:t>
            </a:r>
            <a:r>
              <a:rPr lang="en-GB" sz="2400" b="1" i="0" kern="0" dirty="0" smtClean="0">
                <a:solidFill>
                  <a:srgbClr val="FF0000"/>
                </a:solidFill>
                <a:latin typeface="+mn-lt"/>
              </a:rPr>
              <a:t>see Monday WG3 parallel talk by John Nugent for details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kern="0" dirty="0" smtClean="0">
                <a:latin typeface="+mn-lt"/>
              </a:rPr>
              <a:t>Validation of Molière scattering model and Geant4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817913"/>
            <a:ext cx="4524001" cy="3020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03" y="2817913"/>
            <a:ext cx="4467598" cy="3161742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8900" y="5838012"/>
            <a:ext cx="8991600" cy="5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Validation of energy loss model</a:t>
            </a:r>
            <a:endParaRPr lang="en-GB" sz="2200" i="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498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99" y="2669104"/>
            <a:ext cx="5532961" cy="4188895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Measurement of beam emittance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657475" y="6470650"/>
            <a:ext cx="3984625" cy="38735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908050"/>
            <a:ext cx="8991600" cy="210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Single particle reconstruction: creates virtual beams by performing ensemble of all particles</a:t>
            </a: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4D-phase space of particles: </a:t>
            </a: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Normalised RMS transverse emittance: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785118"/>
              </p:ext>
            </p:extLst>
          </p:nvPr>
        </p:nvGraphicFramePr>
        <p:xfrm>
          <a:off x="5794375" y="1795463"/>
          <a:ext cx="1608138" cy="99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84" name="Equation" r:id="rId4" imgW="736600" imgH="457200" progId="Equation.3">
                  <p:embed/>
                </p:oleObj>
              </mc:Choice>
              <mc:Fallback>
                <p:oleObj name="Equation" r:id="rId4" imgW="736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4375" y="1795463"/>
                        <a:ext cx="1608138" cy="99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840391"/>
              </p:ext>
            </p:extLst>
          </p:nvPr>
        </p:nvGraphicFramePr>
        <p:xfrm>
          <a:off x="4299743" y="1697455"/>
          <a:ext cx="178911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85" name="Equation" r:id="rId6" imgW="749300" imgH="228600" progId="Equation.3">
                  <p:embed/>
                </p:oleObj>
              </mc:Choice>
              <mc:Fallback>
                <p:oleObj name="Equation" r:id="rId6" imgW="749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99743" y="1697455"/>
                        <a:ext cx="1789113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89994" y="2643704"/>
            <a:ext cx="2759606" cy="116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Ellipsoid containing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4D phase-space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US" sz="2000" b="1" i="0" dirty="0" smtClean="0">
                <a:solidFill>
                  <a:srgbClr val="FF0000"/>
                </a:solidFill>
                <a:latin typeface="Arial" pitchFamily="-65" charset="0"/>
              </a:rPr>
              <a:t>RMS v</a:t>
            </a:r>
            <a:r>
              <a:rPr lang="en-GB" sz="2000" b="1" i="0" dirty="0" err="1" smtClean="0">
                <a:solidFill>
                  <a:srgbClr val="FF0000"/>
                </a:solidFill>
                <a:latin typeface="Arial" pitchFamily="-65" charset="0"/>
              </a:rPr>
              <a:t>olume</a:t>
            </a:r>
            <a:endParaRPr lang="en-GB" sz="20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13" name="Footer Placeholder 5"/>
          <p:cNvSpPr txBox="1">
            <a:spLocks/>
          </p:cNvSpPr>
          <p:nvPr/>
        </p:nvSpPr>
        <p:spPr bwMode="auto">
          <a:xfrm>
            <a:off x="2421995" y="5784850"/>
            <a:ext cx="930805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800" i="1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800" i="1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800" i="1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800" i="1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b="1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42900" y="3884694"/>
            <a:ext cx="3784600" cy="148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0000FF"/>
                </a:solidFill>
                <a:latin typeface="Arial" pitchFamily="-65" charset="0"/>
              </a:rPr>
              <a:t>Reconstructed phase space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0000FF"/>
                </a:solidFill>
                <a:latin typeface="Arial" pitchFamily="-65" charset="0"/>
              </a:rPr>
              <a:t>shows coupling of different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0000FF"/>
                </a:solidFill>
                <a:latin typeface="Arial" pitchFamily="-65" charset="0"/>
              </a:rPr>
              <a:t>variables for emittance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0000FF"/>
                </a:solidFill>
                <a:latin typeface="Arial" pitchFamily="-65" charset="0"/>
              </a:rPr>
              <a:t>calculation</a:t>
            </a:r>
            <a:endParaRPr lang="en-GB" sz="2000" b="1" i="0" dirty="0">
              <a:solidFill>
                <a:srgbClr val="0000FF"/>
              </a:solidFill>
              <a:latin typeface="Symbol" pitchFamily="-65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70763" y="1926670"/>
            <a:ext cx="1912937" cy="831334"/>
            <a:chOff x="450987" y="2669104"/>
            <a:chExt cx="1932518" cy="831334"/>
          </a:xfrm>
        </p:grpSpPr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50987" y="2669104"/>
              <a:ext cx="1932518" cy="80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457200" indent="-457200" algn="l">
                <a:spcBef>
                  <a:spcPct val="20000"/>
                </a:spcBef>
                <a:buClr>
                  <a:srgbClr val="FF0000"/>
                </a:buClr>
                <a:buFont typeface="Monotype Sorts" pitchFamily="-65" charset="2"/>
                <a:buNone/>
              </a:pPr>
              <a:r>
                <a:rPr lang="en-GB" sz="2000" i="0" dirty="0" smtClean="0">
                  <a:latin typeface="Arial" pitchFamily="-65" charset="0"/>
                </a:rPr>
                <a:t>4D covariance </a:t>
              </a:r>
            </a:p>
            <a:p>
              <a:pPr marL="457200" indent="-457200" algn="l">
                <a:spcBef>
                  <a:spcPct val="20000"/>
                </a:spcBef>
                <a:buClr>
                  <a:srgbClr val="FF0000"/>
                </a:buClr>
                <a:buFont typeface="Monotype Sorts" pitchFamily="-65" charset="2"/>
                <a:buNone/>
              </a:pPr>
              <a:r>
                <a:rPr lang="en-GB" sz="2000" i="0" dirty="0" smtClean="0">
                  <a:latin typeface="Arial" pitchFamily="-65" charset="0"/>
                </a:rPr>
                <a:t>matrix:</a:t>
              </a:r>
              <a:endParaRPr lang="en-GB" sz="2000" i="0" dirty="0">
                <a:latin typeface="Symbol" pitchFamily="-65" charset="2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840863"/>
                </p:ext>
              </p:extLst>
            </p:nvPr>
          </p:nvGraphicFramePr>
          <p:xfrm>
            <a:off x="1343963" y="3014663"/>
            <a:ext cx="635000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86" name="Equation" r:id="rId8" imgW="266700" imgH="203200" progId="Equation.3">
                    <p:embed/>
                  </p:oleObj>
                </mc:Choice>
                <mc:Fallback>
                  <p:oleObj name="Equation" r:id="rId8" imgW="266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343963" y="3014663"/>
                          <a:ext cx="635000" cy="485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5429250"/>
            <a:ext cx="597164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Ionization cooling implies reduction of transverse emittance after absorber</a:t>
            </a:r>
          </a:p>
        </p:txBody>
      </p:sp>
    </p:spTree>
    <p:extLst>
      <p:ext uri="{BB962C8B-B14F-4D97-AF65-F5344CB8AC3E}">
        <p14:creationId xmlns:p14="http://schemas.microsoft.com/office/powerpoint/2010/main" val="360351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264177"/>
            <a:ext cx="7546376" cy="5142973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Emittance evolution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879394"/>
            <a:ext cx="8991600" cy="210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Measurement of emittance using single-particle method: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kern="0" dirty="0" smtClean="0">
                <a:latin typeface="+mn-lt"/>
              </a:rPr>
              <a:t>MICE data shows flat emittance as function of momentum</a:t>
            </a:r>
          </a:p>
        </p:txBody>
      </p:sp>
    </p:spTree>
    <p:extLst>
      <p:ext uri="{BB962C8B-B14F-4D97-AF65-F5344CB8AC3E}">
        <p14:creationId xmlns:p14="http://schemas.microsoft.com/office/powerpoint/2010/main" val="181693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1778764"/>
            <a:ext cx="5257800" cy="3660875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Transverse single-particle amplitude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879394"/>
            <a:ext cx="8991600" cy="134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Transverse single-particle amplitude: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US" sz="2200" i="0" kern="0" dirty="0">
                <a:latin typeface="+mn-lt"/>
              </a:rPr>
              <a:t>P</a:t>
            </a:r>
            <a:r>
              <a:rPr lang="en-GB" sz="2200" i="0" kern="0" dirty="0" err="1" smtClean="0">
                <a:latin typeface="+mn-lt"/>
              </a:rPr>
              <a:t>hase</a:t>
            </a:r>
            <a:r>
              <a:rPr lang="en-GB" sz="2200" i="0" kern="0" dirty="0" smtClean="0">
                <a:latin typeface="+mn-lt"/>
              </a:rPr>
              <a:t>-space distance of muon from beam core</a:t>
            </a:r>
          </a:p>
          <a:p>
            <a:pPr lvl="1" algn="l">
              <a:spcBef>
                <a:spcPct val="20000"/>
              </a:spcBef>
              <a:buClr>
                <a:srgbClr val="FF0000"/>
              </a:buClr>
              <a:buSzPct val="70000"/>
            </a:pPr>
            <a:endParaRPr lang="en-GB" sz="2200" i="0" kern="0" dirty="0" smtClean="0">
              <a:latin typeface="+mn-lt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400" y="5248194"/>
            <a:ext cx="8991600" cy="134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Mean amplitude is proportional to RMS emittance</a:t>
            </a: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Ionization cooling reduces amplitude in the core of the beam (higher amplitude density at low amplitudes)</a:t>
            </a:r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49045940"/>
              </p:ext>
            </p:extLst>
          </p:nvPr>
        </p:nvGraphicFramePr>
        <p:xfrm>
          <a:off x="942975" y="1638300"/>
          <a:ext cx="70572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4" imgW="3263900" imgH="254000" progId="Equation.3">
                  <p:embed/>
                </p:oleObj>
              </mc:Choice>
              <mc:Fallback>
                <p:oleObj name="Equation" r:id="rId4" imgW="3263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975" y="1638300"/>
                        <a:ext cx="7057237" cy="549275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690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1423910"/>
            <a:ext cx="7505700" cy="5226032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Change in amplitude across absorber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879394"/>
            <a:ext cx="8991600" cy="93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No absorber: decrease in number of core muons</a:t>
            </a: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Absorber: increase in number of core muons (cooling signal)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550" y="1954999"/>
            <a:ext cx="1962150" cy="856211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508750" y="3402012"/>
            <a:ext cx="2819399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See Chris Hunt’s talk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(Monday WG3)</a:t>
            </a:r>
            <a:endParaRPr lang="en-GB" sz="20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904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54" y="1726399"/>
            <a:ext cx="6730246" cy="4464734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Ratio of cumulative core densities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879394"/>
            <a:ext cx="8991600" cy="93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Cumulative core density increase for LH2 and LiH absorbers</a:t>
            </a: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More cooling (</a:t>
            </a:r>
            <a:r>
              <a:rPr lang="en-GB" sz="2400" kern="0" dirty="0" smtClean="0">
                <a:latin typeface="+mn-lt"/>
              </a:rPr>
              <a:t>R</a:t>
            </a:r>
            <a:r>
              <a:rPr lang="en-US" sz="2400" kern="0" baseline="-25000" dirty="0" smtClean="0">
                <a:latin typeface="+mn-lt"/>
              </a:rPr>
              <a:t>A</a:t>
            </a:r>
            <a:r>
              <a:rPr lang="en-GB" sz="2400" kern="0" baseline="-25000" dirty="0" err="1" smtClean="0">
                <a:latin typeface="+mn-lt"/>
              </a:rPr>
              <a:t>mp</a:t>
            </a:r>
            <a:r>
              <a:rPr lang="en-GB" sz="2400" kern="0" dirty="0" smtClean="0">
                <a:latin typeface="+mn-lt"/>
              </a:rPr>
              <a:t>&gt;1</a:t>
            </a:r>
            <a:r>
              <a:rPr lang="en-GB" sz="2400" i="0" kern="0" dirty="0" smtClean="0">
                <a:latin typeface="+mn-lt"/>
              </a:rPr>
              <a:t>) at higher input </a:t>
            </a:r>
            <a:r>
              <a:rPr lang="en-GB" sz="2400" i="0" kern="0" dirty="0" err="1" smtClean="0">
                <a:latin typeface="+mn-lt"/>
              </a:rPr>
              <a:t>emittances</a:t>
            </a:r>
            <a:endParaRPr lang="en-GB" sz="2400" i="0" kern="0" dirty="0" smtClean="0">
              <a:latin typeface="+mn-lt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990601" y="6094412"/>
            <a:ext cx="7759699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First demonstration and characterisation of ionization cooling!</a:t>
            </a:r>
            <a:endParaRPr lang="en-GB" sz="20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508750" y="3402012"/>
            <a:ext cx="2819399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See Chris Hunt’s talk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(Monday WG3)</a:t>
            </a:r>
            <a:endParaRPr lang="en-GB" sz="20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22550" y="2628099"/>
            <a:ext cx="730250" cy="2755099"/>
            <a:chOff x="2622550" y="2628099"/>
            <a:chExt cx="730250" cy="2755099"/>
          </a:xfrm>
        </p:grpSpPr>
        <p:sp>
          <p:nvSpPr>
            <p:cNvPr id="2" name="Oval 1"/>
            <p:cNvSpPr/>
            <p:nvPr/>
          </p:nvSpPr>
          <p:spPr bwMode="auto">
            <a:xfrm>
              <a:off x="2622550" y="2628099"/>
              <a:ext cx="730250" cy="9144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2622550" y="4468798"/>
              <a:ext cx="730250" cy="9144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05300" y="2742399"/>
            <a:ext cx="1016000" cy="2755099"/>
            <a:chOff x="4305300" y="2742399"/>
            <a:chExt cx="1016000" cy="2755099"/>
          </a:xfrm>
        </p:grpSpPr>
        <p:sp>
          <p:nvSpPr>
            <p:cNvPr id="13" name="Oval 12"/>
            <p:cNvSpPr/>
            <p:nvPr/>
          </p:nvSpPr>
          <p:spPr bwMode="auto">
            <a:xfrm>
              <a:off x="4425950" y="2742399"/>
              <a:ext cx="730250" cy="91440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4305300" y="4318000"/>
              <a:ext cx="1016000" cy="1179498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aphicFrame>
        <p:nvGraphicFramePr>
          <p:cNvPr id="15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90726205"/>
              </p:ext>
            </p:extLst>
          </p:nvPr>
        </p:nvGraphicFramePr>
        <p:xfrm>
          <a:off x="6985000" y="1193800"/>
          <a:ext cx="1924050" cy="1770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8" name="Equation" r:id="rId4" imgW="965200" imgH="889000" progId="Equation.3">
                  <p:embed/>
                </p:oleObj>
              </mc:Choice>
              <mc:Fallback>
                <p:oleObj name="Equation" r:id="rId4" imgW="9652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0" y="1193800"/>
                        <a:ext cx="1924050" cy="1770535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255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081" y="2895600"/>
            <a:ext cx="5665644" cy="3660230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Fractional emittance evolution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879394"/>
            <a:ext cx="8991600" cy="20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Fractional emittance is phase-space volume occupied by fraction </a:t>
            </a:r>
            <a:r>
              <a:rPr lang="en-GB" sz="2400" i="0" kern="0" dirty="0" smtClean="0">
                <a:latin typeface="Symbol"/>
              </a:rPr>
              <a:t>a</a:t>
            </a:r>
            <a:r>
              <a:rPr lang="en-GB" sz="2400" i="0" kern="0" dirty="0" smtClean="0">
                <a:latin typeface="+mn-lt"/>
              </a:rPr>
              <a:t> of beam (</a:t>
            </a:r>
            <a:r>
              <a:rPr lang="en-GB" sz="2400" i="0" kern="0" dirty="0" smtClean="0">
                <a:latin typeface="Symbol"/>
              </a:rPr>
              <a:t>a</a:t>
            </a:r>
            <a:r>
              <a:rPr lang="en-GB" sz="2400" i="0" kern="0" dirty="0" smtClean="0">
                <a:latin typeface="+mn-lt"/>
              </a:rPr>
              <a:t>=9% is 1</a:t>
            </a:r>
            <a:r>
              <a:rPr lang="en-GB" sz="2400" i="0" kern="0" dirty="0" smtClean="0">
                <a:latin typeface="Symbol"/>
              </a:rPr>
              <a:t>s</a:t>
            </a:r>
            <a:r>
              <a:rPr lang="en-GB" sz="2400" i="0" kern="0" dirty="0" smtClean="0">
                <a:latin typeface="+mn-lt"/>
              </a:rPr>
              <a:t> of 4D phase space)</a:t>
            </a: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endParaRPr lang="en-GB" sz="2400" i="0" kern="0" dirty="0" smtClean="0">
              <a:latin typeface="+mn-lt"/>
            </a:endParaRPr>
          </a:p>
          <a:p>
            <a:pPr marL="342900" indent="-342900" algn="l">
              <a:spcBef>
                <a:spcPts val="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endParaRPr lang="en-GB" sz="2400" i="0" kern="0" dirty="0" smtClean="0">
              <a:latin typeface="+mn-lt"/>
            </a:endParaRP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Fractional (9%) emittance evolution 6 mm, 140 MeV/c, LiH, flip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997701" y="4418012"/>
            <a:ext cx="1739899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Also shows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ionization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US" sz="2000" b="1" i="0" dirty="0">
                <a:solidFill>
                  <a:srgbClr val="FF0000"/>
                </a:solidFill>
                <a:latin typeface="Arial" pitchFamily="-65" charset="0"/>
              </a:rPr>
              <a:t>c</a:t>
            </a:r>
            <a:r>
              <a:rPr lang="en-GB" sz="2000" b="1" i="0" dirty="0" err="1" smtClean="0">
                <a:solidFill>
                  <a:srgbClr val="FF0000"/>
                </a:solidFill>
                <a:latin typeface="Arial" pitchFamily="-65" charset="0"/>
              </a:rPr>
              <a:t>ooling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!</a:t>
            </a:r>
            <a:endParaRPr lang="en-GB" sz="20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845529" y="3275012"/>
            <a:ext cx="2247899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800" b="1" i="0" dirty="0" err="1" smtClean="0">
                <a:solidFill>
                  <a:srgbClr val="FF0000"/>
                </a:solidFill>
                <a:latin typeface="Arial" pitchFamily="-65" charset="0"/>
              </a:rPr>
              <a:t>Yagmur</a:t>
            </a:r>
            <a:r>
              <a:rPr lang="en-GB" sz="1800" b="1" i="0" dirty="0" smtClean="0">
                <a:solidFill>
                  <a:srgbClr val="FF0000"/>
                </a:solidFill>
                <a:latin typeface="Arial" pitchFamily="-65" charset="0"/>
              </a:rPr>
              <a:t> Torun’s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US" sz="1800" b="1" i="0" dirty="0">
                <a:solidFill>
                  <a:srgbClr val="FF0000"/>
                </a:solidFill>
                <a:latin typeface="Arial" pitchFamily="-65" charset="0"/>
              </a:rPr>
              <a:t>t</a:t>
            </a:r>
            <a:r>
              <a:rPr lang="en-GB" sz="1800" b="1" i="0" dirty="0" err="1" smtClean="0">
                <a:solidFill>
                  <a:srgbClr val="FF0000"/>
                </a:solidFill>
                <a:latin typeface="Arial" pitchFamily="-65" charset="0"/>
              </a:rPr>
              <a:t>alk</a:t>
            </a:r>
            <a:r>
              <a:rPr lang="en-GB" sz="1800" b="1" i="0" dirty="0" smtClean="0">
                <a:solidFill>
                  <a:srgbClr val="FF0000"/>
                </a:solidFill>
                <a:latin typeface="Arial" pitchFamily="-65" charset="0"/>
              </a:rPr>
              <a:t> (Monday WG3)</a:t>
            </a:r>
            <a:endParaRPr lang="en-GB" sz="18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graphicFrame>
        <p:nvGraphicFramePr>
          <p:cNvPr id="18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15491319"/>
              </p:ext>
            </p:extLst>
          </p:nvPr>
        </p:nvGraphicFramePr>
        <p:xfrm>
          <a:off x="1902015" y="1651000"/>
          <a:ext cx="4313297" cy="939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7" name="Equation" r:id="rId4" imgW="1981200" imgH="431800" progId="Equation.3">
                  <p:embed/>
                </p:oleObj>
              </mc:Choice>
              <mc:Fallback>
                <p:oleObj name="Equation" r:id="rId4" imgW="1981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2015" y="1651000"/>
                        <a:ext cx="4313297" cy="939799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118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0" y="3250299"/>
            <a:ext cx="3930191" cy="2947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3253131"/>
            <a:ext cx="3949700" cy="2962275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Reverse emittance exchange 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879394"/>
            <a:ext cx="4572000" cy="213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Emittance exchange: muon collider 6D cooling and g-2</a:t>
            </a: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Reverse emittance exchange  lengthens bunch and increases luminosity in MC</a:t>
            </a:r>
          </a:p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kern="0" dirty="0" smtClean="0">
                <a:latin typeface="+mn-lt"/>
              </a:rPr>
              <a:t>Polyethylene wedge absorber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327" y="990603"/>
            <a:ext cx="3262674" cy="2186328"/>
          </a:xfrm>
          <a:prstGeom prst="rect">
            <a:avLst/>
          </a:prstGeom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793875" y="4604541"/>
            <a:ext cx="15303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Simulation</a:t>
            </a:r>
            <a:endParaRPr lang="en-GB" sz="20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597335" y="4591841"/>
            <a:ext cx="15303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Simulation</a:t>
            </a:r>
            <a:endParaRPr lang="en-GB" sz="20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25426" y="6092824"/>
            <a:ext cx="835977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800" b="1" i="0" dirty="0" smtClean="0">
                <a:solidFill>
                  <a:srgbClr val="FF0000"/>
                </a:solidFill>
                <a:latin typeface="Arial" pitchFamily="-65" charset="0"/>
              </a:rPr>
              <a:t>Reverse emittance exchange: transverse cooling and longitudinal heating</a:t>
            </a:r>
            <a:endParaRPr lang="en-GB" sz="18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775575" y="3731671"/>
            <a:ext cx="1508126" cy="122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ts val="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See </a:t>
            </a:r>
            <a:r>
              <a:rPr lang="en-GB" sz="1600" b="1" i="0" dirty="0" err="1" smtClean="0">
                <a:solidFill>
                  <a:srgbClr val="FF0000"/>
                </a:solidFill>
                <a:latin typeface="Arial" pitchFamily="-65" charset="0"/>
              </a:rPr>
              <a:t>Yagmur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 </a:t>
            </a:r>
          </a:p>
          <a:p>
            <a:pPr marL="457200" indent="-457200" algn="l">
              <a:spcBef>
                <a:spcPts val="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Torun’s talk </a:t>
            </a:r>
          </a:p>
          <a:p>
            <a:pPr marL="457200" indent="-457200" algn="l">
              <a:spcBef>
                <a:spcPts val="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(Monday      </a:t>
            </a:r>
          </a:p>
          <a:p>
            <a:pPr marL="457200" indent="-457200" algn="l">
              <a:spcBef>
                <a:spcPts val="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WG3 parallel </a:t>
            </a:r>
          </a:p>
          <a:p>
            <a:pPr marL="457200" indent="-457200" algn="l">
              <a:spcBef>
                <a:spcPts val="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session)</a:t>
            </a:r>
            <a:endParaRPr lang="en-GB" sz="16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12890" y="1398913"/>
            <a:ext cx="2237127" cy="13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9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>
                <a:ea typeface="+mj-ea"/>
                <a:cs typeface="+mj-cs"/>
              </a:rPr>
              <a:t> </a:t>
            </a:r>
          </a:p>
        </p:txBody>
      </p:sp>
      <p:sp>
        <p:nvSpPr>
          <p:cNvPr id="884739" name="Rectangle 3"/>
          <p:cNvSpPr>
            <a:spLocks noChangeArrowheads="1"/>
          </p:cNvSpPr>
          <p:nvPr/>
        </p:nvSpPr>
        <p:spPr bwMode="auto">
          <a:xfrm>
            <a:off x="755650" y="333375"/>
            <a:ext cx="7626350" cy="58695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GB" sz="32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Neutrino Factory  </a:t>
            </a:r>
            <a:endParaRPr lang="en-GB" sz="3200" i="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727" y="1707878"/>
            <a:ext cx="4433661" cy="3938384"/>
            <a:chOff x="387760" y="2062962"/>
            <a:chExt cx="5126834" cy="4505326"/>
          </a:xfrm>
        </p:grpSpPr>
        <p:pic>
          <p:nvPicPr>
            <p:cNvPr id="10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7760" y="2062962"/>
              <a:ext cx="5126834" cy="4505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4288155" y="3548996"/>
              <a:ext cx="1008601" cy="575827"/>
              <a:chOff x="5664200" y="2527398"/>
              <a:chExt cx="1077464" cy="614988"/>
            </a:xfrm>
          </p:grpSpPr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5664200" y="2527398"/>
                <a:ext cx="886504" cy="44440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squar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5763406" y="2697984"/>
                <a:ext cx="978258" cy="4444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457200" indent="-457200" algn="l">
                  <a:buClr>
                    <a:srgbClr val="FF0000"/>
                  </a:buClr>
                  <a:buSzPct val="70000"/>
                  <a:buFont typeface="Monotype Sorts" pitchFamily="-65" charset="2"/>
                  <a:buNone/>
                </a:pPr>
                <a:r>
                  <a:rPr lang="en-GB" sz="1600" b="1" i="0" dirty="0">
                    <a:latin typeface="Arial" pitchFamily="-65" charset="0"/>
                  </a:rPr>
                  <a:t>562 </a:t>
                </a:r>
                <a:r>
                  <a:rPr lang="en-GB" sz="1600" b="1" i="0" dirty="0" err="1">
                    <a:latin typeface="Arial" pitchFamily="-65" charset="0"/>
                  </a:rPr>
                  <a:t>m</a:t>
                </a:r>
                <a:endParaRPr lang="en-GB" sz="1600" b="1" i="0" dirty="0">
                  <a:latin typeface="Arial" pitchFamily="-65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 bwMode="auto">
            <a:xfrm rot="3297266">
              <a:off x="5132294" y="4602980"/>
              <a:ext cx="404305" cy="24517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 rot="3297266">
              <a:off x="3438320" y="2612143"/>
              <a:ext cx="404305" cy="24666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" charset="0"/>
              </a:endParaRPr>
            </a:p>
          </p:txBody>
        </p:sp>
      </p:grp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844550"/>
            <a:ext cx="93345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600" i="0" dirty="0" smtClean="0">
                <a:latin typeface="Arial" pitchFamily="-65" charset="0"/>
              </a:rPr>
              <a:t>International Design Study for a Neutrino Factory (IDS-NF):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dirty="0" smtClean="0">
                <a:latin typeface="Arial" pitchFamily="-65" charset="0"/>
              </a:rPr>
              <a:t>Most sensitive facility for the study of CP violation in neutrinos</a:t>
            </a:r>
            <a:endParaRPr lang="en-GB" sz="1800" i="0" dirty="0">
              <a:latin typeface="Arial" pitchFamily="-65" charset="0"/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pic>
        <p:nvPicPr>
          <p:cNvPr id="20" name="Picture 19" descr="rdr-cp-precision-comparison-13121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82" y="2349733"/>
            <a:ext cx="4591183" cy="2960285"/>
          </a:xfrm>
          <a:prstGeom prst="rect">
            <a:avLst/>
          </a:prstGeom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7678940" y="2058771"/>
            <a:ext cx="14827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>
                <a:solidFill>
                  <a:srgbClr val="FF0000"/>
                </a:solidFill>
                <a:latin typeface="Arial" pitchFamily="-65" charset="0"/>
              </a:rPr>
              <a:t>P. Huber</a:t>
            </a:r>
            <a:endParaRPr lang="en-GB" sz="20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2704414" y="1906820"/>
            <a:ext cx="14827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IDS-NF</a:t>
            </a:r>
            <a:endParaRPr lang="en-GB" sz="20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4513466" y="5424805"/>
            <a:ext cx="4648199" cy="78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Can reach uncertainty in </a:t>
            </a:r>
            <a:r>
              <a:rPr lang="en-GB" sz="2000" b="1" i="0" dirty="0" err="1" smtClean="0">
                <a:solidFill>
                  <a:srgbClr val="FF0000"/>
                </a:solidFill>
                <a:latin typeface="Symbol"/>
              </a:rPr>
              <a:t>d</a:t>
            </a:r>
            <a:r>
              <a:rPr lang="en-GB" sz="2000" b="1" i="0" baseline="-25000" dirty="0" err="1" smtClean="0">
                <a:solidFill>
                  <a:srgbClr val="FF0000"/>
                </a:solidFill>
                <a:latin typeface="Arial" pitchFamily="-65" charset="0"/>
              </a:rPr>
              <a:t>CP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 of 5</a:t>
            </a:r>
            <a:r>
              <a:rPr lang="en-GB" sz="2000" b="1" i="0" baseline="30000" dirty="0" smtClean="0">
                <a:solidFill>
                  <a:srgbClr val="FF0000"/>
                </a:solidFill>
                <a:latin typeface="Arial" pitchFamily="-65" charset="0"/>
              </a:rPr>
              <a:t>o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 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US" sz="2000" b="1" i="0" dirty="0">
                <a:solidFill>
                  <a:srgbClr val="FF0000"/>
                </a:solidFill>
                <a:latin typeface="Arial" pitchFamily="-65" charset="0"/>
              </a:rPr>
              <a:t>T</a:t>
            </a:r>
            <a:r>
              <a:rPr lang="en-GB" sz="2000" b="1" i="0" dirty="0" err="1" smtClean="0">
                <a:solidFill>
                  <a:srgbClr val="FF0000"/>
                </a:solidFill>
                <a:latin typeface="Arial" pitchFamily="-65" charset="0"/>
              </a:rPr>
              <a:t>est</a:t>
            </a: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 three-neutrino mixing paradigm</a:t>
            </a:r>
            <a:endParaRPr lang="en-GB" sz="2000" b="1" i="0" baseline="30000" dirty="0">
              <a:solidFill>
                <a:srgbClr val="FF0000"/>
              </a:solidFill>
              <a:latin typeface="Symbol" pitchFamily="-65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>
                <a:ea typeface="+mj-ea"/>
                <a:cs typeface="+mj-cs"/>
              </a:rPr>
              <a:t>Conclusions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176" y="914400"/>
            <a:ext cx="6638924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dirty="0" smtClean="0">
                <a:latin typeface="Arial" pitchFamily="-65" charset="0"/>
              </a:rPr>
              <a:t>The Muon Ionization Cooling Experiment (MICE) was constructed at RAL and collected 350 million triggers to fully characterise ionization cooling</a:t>
            </a:r>
          </a:p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dirty="0" smtClean="0">
                <a:latin typeface="Arial" pitchFamily="-65" charset="0"/>
              </a:rPr>
              <a:t>MICE is studying ionization cooling in detail: evolution transverse emittance beam amplitudes, </a:t>
            </a:r>
            <a:r>
              <a:rPr lang="en-GB" sz="2400" i="0" dirty="0">
                <a:latin typeface="Arial" pitchFamily="-65" charset="0"/>
              </a:rPr>
              <a:t>m</a:t>
            </a:r>
            <a:r>
              <a:rPr lang="en-GB" sz="2400" i="0" dirty="0" smtClean="0">
                <a:latin typeface="Arial" pitchFamily="-65" charset="0"/>
              </a:rPr>
              <a:t>ultiple Coulomb scattering, energy loss, </a:t>
            </a:r>
            <a:r>
              <a:rPr lang="en-US" sz="2400" i="0" dirty="0" smtClean="0">
                <a:latin typeface="Arial" pitchFamily="-65" charset="0"/>
              </a:rPr>
              <a:t>reverse emittance exchange</a:t>
            </a:r>
            <a:endParaRPr lang="en-GB" sz="2400" i="0" dirty="0" smtClean="0">
              <a:latin typeface="Arial" pitchFamily="-65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pic>
        <p:nvPicPr>
          <p:cNvPr id="2" name="Picture 1" descr="CCJulAug18_pOFC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985359"/>
            <a:ext cx="2578100" cy="3415984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3076" y="3933030"/>
            <a:ext cx="7172324" cy="110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ts val="168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3200" b="1" i="0" dirty="0" smtClean="0">
                <a:solidFill>
                  <a:srgbClr val="FF0000"/>
                </a:solidFill>
                <a:latin typeface="Arial" pitchFamily="-65" charset="0"/>
              </a:rPr>
              <a:t>MICE has demonstrated </a:t>
            </a:r>
          </a:p>
          <a:p>
            <a:pPr marL="457200" indent="-457200" algn="l">
              <a:spcBef>
                <a:spcPts val="168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3200" b="1" i="0" dirty="0" smtClean="0">
                <a:solidFill>
                  <a:srgbClr val="FF0000"/>
                </a:solidFill>
                <a:latin typeface="Arial" pitchFamily="-65" charset="0"/>
              </a:rPr>
              <a:t>ionization cooling for the first time</a:t>
            </a:r>
            <a:endParaRPr lang="en-GB" sz="32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576" y="4927600"/>
            <a:ext cx="9077324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dirty="0" smtClean="0">
                <a:latin typeface="Arial" pitchFamily="-65" charset="0"/>
              </a:rPr>
              <a:t>All main technologies required for neutrino factory and muon collider have now been demonstrated: ionization cooling (</a:t>
            </a:r>
            <a:r>
              <a:rPr lang="en-GB" sz="2400" i="0" smtClean="0">
                <a:latin typeface="Arial" pitchFamily="-65" charset="0"/>
              </a:rPr>
              <a:t>MICE)</a:t>
            </a:r>
            <a:r>
              <a:rPr lang="en-GB" sz="2400" i="0">
                <a:latin typeface="Arial" pitchFamily="-65" charset="0"/>
              </a:rPr>
              <a:t>,</a:t>
            </a:r>
            <a:r>
              <a:rPr lang="en-GB" sz="2400" i="0" smtClean="0">
                <a:latin typeface="Arial" pitchFamily="-65" charset="0"/>
              </a:rPr>
              <a:t> </a:t>
            </a:r>
            <a:r>
              <a:rPr lang="en-GB" sz="2400" i="0" dirty="0" smtClean="0">
                <a:latin typeface="Arial" pitchFamily="-65" charset="0"/>
              </a:rPr>
              <a:t>liquid mercury target (MERIT), Fixed Field Alternating Gradient accelerators (EMMA)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721600" y="4350543"/>
            <a:ext cx="140017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800" b="1" i="0" dirty="0" smtClean="0">
                <a:solidFill>
                  <a:srgbClr val="0000FF"/>
                </a:solidFill>
                <a:latin typeface="Arial" pitchFamily="-65" charset="0"/>
              </a:rPr>
              <a:t>July 2018</a:t>
            </a:r>
            <a:endParaRPr lang="en-GB" sz="1800" b="1" i="0" dirty="0">
              <a:solidFill>
                <a:srgbClr val="0000FF"/>
              </a:solidFill>
              <a:latin typeface="Symbol" pitchFamily="-65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618422"/>
            <a:ext cx="7905750" cy="4553778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000" dirty="0" smtClean="0">
                <a:ea typeface="+mj-ea"/>
                <a:cs typeface="+mj-cs"/>
              </a:rPr>
              <a:t>From Neutrino Factory to Muon Collider </a:t>
            </a:r>
            <a:endParaRPr lang="en-GB" sz="3000" dirty="0">
              <a:ea typeface="+mj-ea"/>
              <a:cs typeface="+mj-cs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9050" y="857250"/>
            <a:ext cx="912495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sz="2400" i="0" dirty="0" smtClean="0">
                <a:latin typeface="Arial" pitchFamily="-65" charset="0"/>
              </a:rPr>
              <a:t>Staging of Neutrino Factory, leading to a </a:t>
            </a:r>
            <a:r>
              <a:rPr lang="en-GB" sz="2400" i="0" dirty="0" err="1" smtClean="0">
                <a:latin typeface="Arial" pitchFamily="-65" charset="0"/>
              </a:rPr>
              <a:t>Muon</a:t>
            </a:r>
            <a:r>
              <a:rPr lang="en-GB" sz="2400" i="0" dirty="0" smtClean="0">
                <a:latin typeface="Arial" pitchFamily="-65" charset="0"/>
              </a:rPr>
              <a:t> Collider, carried out within the US </a:t>
            </a:r>
            <a:r>
              <a:rPr lang="en-GB" sz="2400" i="0" dirty="0" err="1" smtClean="0">
                <a:latin typeface="Arial" pitchFamily="-65" charset="0"/>
              </a:rPr>
              <a:t>Muon</a:t>
            </a:r>
            <a:r>
              <a:rPr lang="en-GB" sz="2400" i="0" dirty="0" smtClean="0">
                <a:latin typeface="Arial" pitchFamily="-65" charset="0"/>
              </a:rPr>
              <a:t> Accelerator Programme (MAP)</a:t>
            </a:r>
            <a:endParaRPr lang="en-GB" sz="2400" i="0" dirty="0">
              <a:latin typeface="Arial" pitchFamily="-65" charset="0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73100" y="6056312"/>
            <a:ext cx="82740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2000" b="1" i="0" dirty="0" smtClean="0">
                <a:solidFill>
                  <a:srgbClr val="FF0000"/>
                </a:solidFill>
                <a:latin typeface="Arial" pitchFamily="-65" charset="0"/>
              </a:rPr>
              <a:t>Only high energy lepton collider that can reach 10 TeV and beyond</a:t>
            </a:r>
            <a:endParaRPr lang="en-GB" sz="20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45374039"/>
              </p:ext>
            </p:extLst>
          </p:nvPr>
        </p:nvGraphicFramePr>
        <p:xfrm>
          <a:off x="3730625" y="5127625"/>
          <a:ext cx="47498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2" name="Equation" r:id="rId3" imgW="2565400" imgH="495300" progId="Equation.3">
                  <p:embed/>
                </p:oleObj>
              </mc:Choice>
              <mc:Fallback>
                <p:oleObj name="Equation" r:id="rId3" imgW="2565400" imgH="495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25" y="5127625"/>
                        <a:ext cx="4749800" cy="9175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Muon</a:t>
            </a:r>
            <a:r>
              <a:rPr lang="en-GB" sz="3200" dirty="0" smtClean="0">
                <a:ea typeface="+mj-ea"/>
                <a:cs typeface="+mj-cs"/>
              </a:rPr>
              <a:t> Cooling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831850"/>
            <a:ext cx="91440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i="0" dirty="0" err="1" smtClean="0">
                <a:latin typeface="Arial" pitchFamily="-65" charset="0"/>
              </a:rPr>
              <a:t>Muon</a:t>
            </a:r>
            <a:r>
              <a:rPr lang="en-GB" i="0" dirty="0" smtClean="0">
                <a:latin typeface="Arial" pitchFamily="-65" charset="0"/>
              </a:rPr>
              <a:t> Ionization Cooling: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dirty="0" smtClean="0">
                <a:latin typeface="Arial" pitchFamily="-65" charset="0"/>
              </a:rPr>
              <a:t>Muon Ionization Cooling is the key technology required to be able to realise a Neutrino Factory and a Muon Collider (akin to stochastic cooling that enabled proton-antiproton collider in 1980s)</a:t>
            </a:r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2890838"/>
            <a:ext cx="551180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469900" y="2428875"/>
            <a:ext cx="2300288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rgbClr val="0000CC"/>
                </a:solidFill>
                <a:latin typeface="Arial" pitchFamily="-65" charset="0"/>
              </a:rPr>
              <a:t>Principle</a:t>
            </a:r>
          </a:p>
        </p:txBody>
      </p:sp>
      <p:pic>
        <p:nvPicPr>
          <p:cNvPr id="31" name="Picture 13" descr="cooling_a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200" y="2892425"/>
            <a:ext cx="187166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2759075" y="2428875"/>
            <a:ext cx="5940425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400" b="1" i="0">
                <a:solidFill>
                  <a:srgbClr val="0000CC"/>
                </a:solidFill>
                <a:latin typeface="Arial" pitchFamily="-65" charset="0"/>
              </a:rPr>
              <a:t>Practice</a:t>
            </a:r>
          </a:p>
        </p:txBody>
      </p:sp>
      <p:sp>
        <p:nvSpPr>
          <p:cNvPr id="33" name="Content Placeholder 3"/>
          <p:cNvSpPr>
            <a:spLocks/>
          </p:cNvSpPr>
          <p:nvPr/>
        </p:nvSpPr>
        <p:spPr bwMode="auto">
          <a:xfrm>
            <a:off x="3617913" y="6083300"/>
            <a:ext cx="25781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1" hangingPunct="1">
              <a:buClr>
                <a:srgbClr val="FF0000"/>
              </a:buClr>
              <a:buSzPct val="70000"/>
              <a:buFont typeface="Monotype Sorts" pitchFamily="-65" charset="2"/>
              <a:buNone/>
            </a:pPr>
            <a:r>
              <a:rPr lang="en-US" sz="1800" i="0" dirty="0">
                <a:latin typeface="Arial" pitchFamily="-65" charset="0"/>
              </a:rPr>
              <a:t>Ionization: </a:t>
            </a:r>
            <a:r>
              <a:rPr lang="en-US" sz="1800" i="0" dirty="0" smtClean="0">
                <a:latin typeface="Arial" pitchFamily="-65" charset="0"/>
              </a:rPr>
              <a:t>cooling</a:t>
            </a:r>
            <a:endParaRPr lang="en-GB" sz="1800" i="0" dirty="0">
              <a:latin typeface="Arial" pitchFamily="-65" charset="0"/>
            </a:endParaRPr>
          </a:p>
        </p:txBody>
      </p:sp>
      <p:sp>
        <p:nvSpPr>
          <p:cNvPr id="34" name="Content Placeholder 3"/>
          <p:cNvSpPr>
            <a:spLocks/>
          </p:cNvSpPr>
          <p:nvPr/>
        </p:nvSpPr>
        <p:spPr bwMode="auto">
          <a:xfrm>
            <a:off x="6045199" y="6086476"/>
            <a:ext cx="300990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1" hangingPunct="1">
              <a:buClr>
                <a:srgbClr val="FF0000"/>
              </a:buClr>
              <a:buSzPct val="70000"/>
              <a:buFont typeface="Monotype Sorts" pitchFamily="-65" charset="2"/>
              <a:buNone/>
            </a:pPr>
            <a:r>
              <a:rPr lang="en-US" sz="1800" i="0" dirty="0">
                <a:latin typeface="Arial" pitchFamily="-65" charset="0"/>
              </a:rPr>
              <a:t>Multiple scattering: </a:t>
            </a:r>
            <a:r>
              <a:rPr lang="en-US" sz="1800" i="0" dirty="0" smtClean="0">
                <a:latin typeface="Arial" pitchFamily="-65" charset="0"/>
              </a:rPr>
              <a:t>heating</a:t>
            </a:r>
            <a:endParaRPr lang="en-US" sz="1800" i="0" dirty="0">
              <a:latin typeface="Arial Unicode MS" pitchFamily="-65" charset="0"/>
              <a:ea typeface="Arial Unicode MS" pitchFamily="-65" charset="0"/>
              <a:cs typeface="Arial Unicode MS" pitchFamily="-65" charset="0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5072063" y="6138863"/>
            <a:ext cx="774700" cy="279400"/>
          </a:xfrm>
          <a:prstGeom prst="rect">
            <a:avLst/>
          </a:prstGeom>
          <a:gradFill rotWithShape="1">
            <a:gsLst>
              <a:gs pos="0">
                <a:srgbClr val="33CCFF">
                  <a:alpha val="49001"/>
                </a:srgbClr>
              </a:gs>
              <a:gs pos="100000">
                <a:srgbClr val="185E76">
                  <a:alpha val="49001"/>
                </a:srgb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8142288" y="6151563"/>
            <a:ext cx="774700" cy="254000"/>
          </a:xfrm>
          <a:prstGeom prst="rect">
            <a:avLst/>
          </a:prstGeom>
          <a:gradFill rotWithShape="1">
            <a:gsLst>
              <a:gs pos="0">
                <a:srgbClr val="FF0000">
                  <a:alpha val="49001"/>
                </a:srgbClr>
              </a:gs>
              <a:gs pos="100000">
                <a:srgbClr val="FF1414">
                  <a:alpha val="49001"/>
                </a:srgb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6045199" y="5095875"/>
            <a:ext cx="2446339" cy="987425"/>
          </a:xfrm>
          <a:prstGeom prst="rect">
            <a:avLst/>
          </a:prstGeom>
          <a:gradFill rotWithShape="1">
            <a:gsLst>
              <a:gs pos="0">
                <a:srgbClr val="FF0000">
                  <a:alpha val="49001"/>
                </a:srgbClr>
              </a:gs>
              <a:gs pos="100000">
                <a:srgbClr val="FF1414">
                  <a:alpha val="49001"/>
                </a:srgb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Rectangle 26"/>
          <p:cNvSpPr>
            <a:spLocks noChangeArrowheads="1"/>
          </p:cNvSpPr>
          <p:nvPr/>
        </p:nvSpPr>
        <p:spPr bwMode="auto">
          <a:xfrm>
            <a:off x="4483099" y="5080000"/>
            <a:ext cx="1368425" cy="1003300"/>
          </a:xfrm>
          <a:prstGeom prst="rect">
            <a:avLst/>
          </a:prstGeom>
          <a:gradFill rotWithShape="1">
            <a:gsLst>
              <a:gs pos="0">
                <a:srgbClr val="33CCFF">
                  <a:alpha val="49001"/>
                </a:srgbClr>
              </a:gs>
              <a:gs pos="100000">
                <a:srgbClr val="185E76">
                  <a:alpha val="49001"/>
                </a:srgb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" name="Content Placeholder 3"/>
          <p:cNvSpPr>
            <a:spLocks/>
          </p:cNvSpPr>
          <p:nvPr/>
        </p:nvSpPr>
        <p:spPr bwMode="auto">
          <a:xfrm>
            <a:off x="5884863" y="4681538"/>
            <a:ext cx="30607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eaLnBrk="1" hangingPunct="1">
              <a:buClr>
                <a:srgbClr val="FF0000"/>
              </a:buClr>
              <a:buSzPct val="70000"/>
              <a:buFont typeface="Monotype Sorts" pitchFamily="-65" charset="2"/>
              <a:buNone/>
            </a:pPr>
            <a:r>
              <a:rPr lang="en-US" sz="1800" i="0">
                <a:solidFill>
                  <a:schemeClr val="accent2"/>
                </a:solidFill>
                <a:latin typeface="Arial" pitchFamily="-65" charset="0"/>
              </a:rPr>
              <a:t>Small </a:t>
            </a:r>
            <a:r>
              <a:rPr lang="en-US" sz="1800">
                <a:solidFill>
                  <a:schemeClr val="accent2"/>
                </a:solidFill>
                <a:latin typeface="Symbol" pitchFamily="-65" charset="2"/>
              </a:rPr>
              <a:t>b</a:t>
            </a:r>
            <a:r>
              <a:rPr lang="en-US" sz="1800" baseline="-25000">
                <a:solidFill>
                  <a:schemeClr val="accent2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⊥</a:t>
            </a:r>
            <a:r>
              <a:rPr lang="en-US" sz="1800" i="0">
                <a:solidFill>
                  <a:schemeClr val="accent2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 ⇒ strong focusing</a:t>
            </a: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5087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831850"/>
            <a:ext cx="91440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i="0" dirty="0" smtClean="0">
                <a:latin typeface="Arial" pitchFamily="-65" charset="0"/>
              </a:rPr>
              <a:t>Muon Ionization Cooling Experiment: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dirty="0" smtClean="0">
                <a:latin typeface="Arial" pitchFamily="-65" charset="0"/>
              </a:rPr>
              <a:t>Letter of Intent: </a:t>
            </a:r>
            <a:r>
              <a:rPr lang="en-GB" sz="2200" b="1" i="0" dirty="0" smtClean="0">
                <a:solidFill>
                  <a:srgbClr val="FF0000"/>
                </a:solidFill>
                <a:latin typeface="Arial" pitchFamily="-65" charset="0"/>
              </a:rPr>
              <a:t>November 2001</a:t>
            </a:r>
            <a:endParaRPr lang="en-GB" sz="2200" i="0" dirty="0" smtClean="0">
              <a:solidFill>
                <a:srgbClr val="FF0000"/>
              </a:solidFill>
              <a:latin typeface="Arial" pitchFamily="-65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dirty="0" smtClean="0">
                <a:latin typeface="Arial" pitchFamily="-65" charset="0"/>
              </a:rPr>
              <a:t>Proposal at Rutherford Appleton Laboratory (RAL): </a:t>
            </a:r>
            <a:r>
              <a:rPr lang="en-GB" sz="2200" b="1" i="0" dirty="0" smtClean="0">
                <a:solidFill>
                  <a:srgbClr val="FF0000"/>
                </a:solidFill>
                <a:latin typeface="Arial" pitchFamily="-65" charset="0"/>
              </a:rPr>
              <a:t>January 2003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dirty="0" smtClean="0">
                <a:latin typeface="Arial" pitchFamily="-65" charset="0"/>
              </a:rPr>
              <a:t>International collaboration built muon ionization cooling experiment at RAL</a:t>
            </a:r>
          </a:p>
          <a:p>
            <a:pPr marL="742950" lvl="1" indent="-285750" algn="l">
              <a:lnSpc>
                <a:spcPct val="300000"/>
              </a:lnSpc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endParaRPr lang="en-GB" sz="2200" i="0" dirty="0" smtClean="0">
              <a:latin typeface="Arial" pitchFamily="-65" charset="0"/>
            </a:endParaRPr>
          </a:p>
          <a:p>
            <a:pPr lvl="1" algn="l">
              <a:spcBef>
                <a:spcPct val="20000"/>
              </a:spcBef>
              <a:buClr>
                <a:srgbClr val="FF0000"/>
              </a:buClr>
              <a:buSzPct val="70000"/>
            </a:pPr>
            <a:endParaRPr lang="en-GB" sz="2200" i="0" dirty="0">
              <a:latin typeface="Arial" pitchFamily="-65" charset="0"/>
            </a:endParaRPr>
          </a:p>
          <a:p>
            <a:pPr lvl="1" algn="l">
              <a:spcBef>
                <a:spcPct val="20000"/>
              </a:spcBef>
              <a:buClr>
                <a:srgbClr val="FF0000"/>
              </a:buClr>
              <a:buSzPct val="70000"/>
            </a:pPr>
            <a:endParaRPr lang="en-GB" sz="2200" i="0" dirty="0">
              <a:latin typeface="Arial" pitchFamily="-65" charset="0"/>
            </a:endParaRPr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Muon I</a:t>
            </a:r>
            <a:r>
              <a:rPr lang="en-US" sz="3200" dirty="0" smtClean="0">
                <a:ea typeface="+mj-ea"/>
                <a:cs typeface="+mj-cs"/>
              </a:rPr>
              <a:t>o</a:t>
            </a:r>
            <a:r>
              <a:rPr lang="en-GB" sz="3200" dirty="0" err="1" smtClean="0">
                <a:ea typeface="+mj-ea"/>
                <a:cs typeface="+mj-cs"/>
              </a:rPr>
              <a:t>nization</a:t>
            </a:r>
            <a:r>
              <a:rPr lang="en-GB" sz="3200" dirty="0" smtClean="0">
                <a:ea typeface="+mj-ea"/>
                <a:cs typeface="+mj-cs"/>
              </a:rPr>
              <a:t> Cooling Experiment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325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pic>
        <p:nvPicPr>
          <p:cNvPr id="3" name="Picture 2" descr="Step-4-lab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052816"/>
            <a:ext cx="8832850" cy="262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3990941"/>
            <a:ext cx="8522572" cy="2481512"/>
          </a:xfrm>
          <a:prstGeom prst="rect">
            <a:avLst/>
          </a:prstGeom>
        </p:spPr>
      </p:pic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Muon</a:t>
            </a:r>
            <a:r>
              <a:rPr lang="en-GB" sz="3200" dirty="0" smtClean="0">
                <a:ea typeface="+mj-ea"/>
                <a:cs typeface="+mj-cs"/>
              </a:rPr>
              <a:t> Ionization Cooling Experiment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77072" y="755650"/>
            <a:ext cx="9144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i="0" dirty="0" smtClean="0">
                <a:latin typeface="Arial" pitchFamily="-65" charset="0"/>
              </a:rPr>
              <a:t>We are extremely grateful to all the funding agencies that are contributing and have contributed to MICE</a:t>
            </a:r>
            <a:endParaRPr lang="en-GB" i="0" dirty="0" smtClean="0">
              <a:solidFill>
                <a:srgbClr val="FF0000"/>
              </a:solidFill>
              <a:latin typeface="Arial" pitchFamily="-65" charset="0"/>
            </a:endParaRP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dirty="0" smtClean="0">
                <a:latin typeface="Arial" pitchFamily="-65" charset="0"/>
              </a:rPr>
              <a:t>STFC from UK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dirty="0" smtClean="0">
                <a:latin typeface="Arial" pitchFamily="-65" charset="0"/>
              </a:rPr>
              <a:t>NSF and DoE from USA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dirty="0" smtClean="0">
                <a:latin typeface="Arial" pitchFamily="-65" charset="0"/>
              </a:rPr>
              <a:t>INFN in Italy, Swiss National Science Foundation, European Community, Institutional Funding in Bulgaria, Netherlands, Serbia</a:t>
            </a:r>
          </a:p>
          <a:p>
            <a:pPr marL="742950" lvl="1" indent="-285750" algn="l">
              <a:spcBef>
                <a:spcPct val="20000"/>
              </a:spcBef>
              <a:buClr>
                <a:srgbClr val="FF0000"/>
              </a:buClr>
              <a:buSzPct val="70000"/>
              <a:buFont typeface="Arial" pitchFamily="-65" charset="0"/>
              <a:buChar char="―"/>
            </a:pPr>
            <a:r>
              <a:rPr lang="en-GB" sz="2200" i="0" dirty="0" smtClean="0">
                <a:latin typeface="Arial" pitchFamily="-65" charset="0"/>
              </a:rPr>
              <a:t>Japan Society for the Promotion of Science, Chinese Academy of Sciences, institutional funding South Korea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MICE Beam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831850"/>
            <a:ext cx="94488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i="0" dirty="0" smtClean="0">
                <a:latin typeface="Arial" pitchFamily="-65" charset="0"/>
              </a:rPr>
              <a:t>Muon beam from ISIS (800 MeV proton synchrotron)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pic>
        <p:nvPicPr>
          <p:cNvPr id="8" name="Picture 7" descr="beamline_schematic__step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5" y="1289050"/>
            <a:ext cx="8810625" cy="5143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959102" y="2728911"/>
            <a:ext cx="1765299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Pion channel</a:t>
            </a:r>
            <a:endParaRPr lang="en-GB" sz="16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225801" y="3652043"/>
            <a:ext cx="2654299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Pion to muon decay</a:t>
            </a:r>
            <a:endParaRPr lang="en-GB" sz="16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774951" y="3313111"/>
            <a:ext cx="2762249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Pion momentum</a:t>
            </a:r>
            <a:endParaRPr lang="en-GB" sz="16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848101" y="3929856"/>
            <a:ext cx="2095499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>
                <a:solidFill>
                  <a:srgbClr val="FF0000"/>
                </a:solidFill>
                <a:latin typeface="Arial" pitchFamily="-65" charset="0"/>
              </a:rPr>
              <a:t>M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uon momentum</a:t>
            </a:r>
            <a:endParaRPr lang="en-GB" sz="16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981701" y="3393280"/>
            <a:ext cx="2412999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Muon cooling channel</a:t>
            </a:r>
            <a:endParaRPr lang="en-GB" sz="16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533901" y="5834856"/>
            <a:ext cx="1701799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l">
              <a:spcBef>
                <a:spcPct val="20000"/>
              </a:spcBef>
              <a:buClr>
                <a:srgbClr val="FF0000"/>
              </a:buClr>
              <a:buFont typeface="Monotype Sorts" pitchFamily="-65" charset="2"/>
              <a:buNone/>
            </a:pPr>
            <a:r>
              <a:rPr lang="en-GB" sz="1600" b="1" i="0" dirty="0">
                <a:solidFill>
                  <a:srgbClr val="FF0000"/>
                </a:solidFill>
                <a:latin typeface="Arial" pitchFamily="-65" charset="0"/>
              </a:rPr>
              <a:t>M</a:t>
            </a:r>
            <a:r>
              <a:rPr lang="en-GB" sz="1600" b="1" i="0" dirty="0" smtClean="0">
                <a:solidFill>
                  <a:srgbClr val="FF0000"/>
                </a:solidFill>
                <a:latin typeface="Arial" pitchFamily="-65" charset="0"/>
              </a:rPr>
              <a:t>uon optics</a:t>
            </a:r>
            <a:endParaRPr lang="en-GB" sz="1600" b="1" i="0" dirty="0">
              <a:solidFill>
                <a:srgbClr val="FF0000"/>
              </a:solidFill>
              <a:latin typeface="Symbol" pitchFamily="-65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>
                <a:ea typeface="+mj-ea"/>
                <a:cs typeface="+mj-cs"/>
              </a:rPr>
              <a:t>MICE Beam and detectors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831850"/>
            <a:ext cx="94488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i="0" dirty="0" smtClean="0">
                <a:latin typeface="Arial" pitchFamily="-65" charset="0"/>
              </a:rPr>
              <a:t>Muon beam, target, detectors and diffuser:</a:t>
            </a:r>
          </a:p>
        </p:txBody>
      </p:sp>
      <p:pic>
        <p:nvPicPr>
          <p:cNvPr id="13" name="Picture 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7788" y="1422399"/>
            <a:ext cx="2553716" cy="297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1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pic>
        <p:nvPicPr>
          <p:cNvPr id="2" name="Picture 1" descr="IMG_14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99"/>
            <a:ext cx="3690488" cy="2460325"/>
          </a:xfrm>
          <a:prstGeom prst="rect">
            <a:avLst/>
          </a:prstGeom>
        </p:spPr>
      </p:pic>
      <p:pic>
        <p:nvPicPr>
          <p:cNvPr id="3" name="Picture 2" descr="14EC5202_MICE_build_24_No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0023"/>
            <a:ext cx="3690488" cy="2465207"/>
          </a:xfrm>
          <a:prstGeom prst="rect">
            <a:avLst/>
          </a:prstGeom>
        </p:spPr>
      </p:pic>
      <p:pic>
        <p:nvPicPr>
          <p:cNvPr id="14" name="Picture 1" descr="IMG_498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1503" y="1422398"/>
            <a:ext cx="2916189" cy="226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503" y="3676402"/>
            <a:ext cx="2899797" cy="2174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788" y="4395580"/>
            <a:ext cx="2586200" cy="193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err="1" smtClean="0">
                <a:ea typeface="+mj-ea"/>
                <a:cs typeface="+mj-cs"/>
              </a:rPr>
              <a:t>Muon</a:t>
            </a:r>
            <a:r>
              <a:rPr lang="en-GB" sz="3200" dirty="0" smtClean="0">
                <a:ea typeface="+mj-ea"/>
                <a:cs typeface="+mj-cs"/>
              </a:rPr>
              <a:t> Ionization Cooling Experiment</a:t>
            </a:r>
            <a:endParaRPr lang="en-GB" sz="3200" dirty="0">
              <a:ea typeface="+mj-ea"/>
              <a:cs typeface="+mj-cs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857250"/>
            <a:ext cx="914400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-65" charset="2"/>
              <a:buChar char="o"/>
            </a:pPr>
            <a:r>
              <a:rPr lang="en-GB" i="0" dirty="0" smtClean="0">
                <a:latin typeface="Arial" pitchFamily="-65" charset="0"/>
              </a:rPr>
              <a:t>Cooling Channel with Partial Return Yoke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90775" y="6407150"/>
            <a:ext cx="4464050" cy="32385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MICE Results, NUFACT 2018, 16 August 2018 </a:t>
            </a:r>
            <a:endParaRPr lang="en-US" b="1" dirty="0"/>
          </a:p>
        </p:txBody>
      </p:sp>
      <p:pic>
        <p:nvPicPr>
          <p:cNvPr id="3" name="Picture 2" descr="IMG_8674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371600"/>
            <a:ext cx="7581900" cy="505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noFill/>
        <a:ln w="76200" cap="flat" cmpd="sng" algn="ctr">
          <a:solidFill>
            <a:srgbClr val="FF0000"/>
          </a:solidFill>
          <a:prstDash val="solid"/>
          <a:round/>
          <a:headEnd type="none" w="med" len="med"/>
          <a:tailEnd type="arrow" w="med" len="med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57172</TotalTime>
  <Words>1057</Words>
  <Application>Microsoft Macintosh PowerPoint</Application>
  <PresentationFormat>On-screen Show (4:3)</PresentationFormat>
  <Paragraphs>148</Paragraphs>
  <Slides>20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Blank Presentation</vt:lpstr>
      <vt:lpstr>Equation</vt:lpstr>
      <vt:lpstr>MICE Results</vt:lpstr>
      <vt:lpstr> </vt:lpstr>
      <vt:lpstr>From Neutrino Factory to Muon Collider </vt:lpstr>
      <vt:lpstr>Muon Cooling</vt:lpstr>
      <vt:lpstr>Muon Ionization Cooling Experiment</vt:lpstr>
      <vt:lpstr>Muon Ionization Cooling Experiment</vt:lpstr>
      <vt:lpstr>MICE Beam</vt:lpstr>
      <vt:lpstr>MICE Beam and detectors</vt:lpstr>
      <vt:lpstr>Muon Ionization Cooling Experiment</vt:lpstr>
      <vt:lpstr>MICE Science Goals</vt:lpstr>
      <vt:lpstr>MICE Data</vt:lpstr>
      <vt:lpstr>Multiple Coulomb Scattering</vt:lpstr>
      <vt:lpstr>Measurement of beam emittance</vt:lpstr>
      <vt:lpstr>Emittance evolution</vt:lpstr>
      <vt:lpstr>Transverse single-particle amplitude</vt:lpstr>
      <vt:lpstr>Change in amplitude across absorber</vt:lpstr>
      <vt:lpstr>Ratio of cumulative core densities</vt:lpstr>
      <vt:lpstr>Fractional emittance evolution</vt:lpstr>
      <vt:lpstr>Reverse emittance exchange </vt:lpstr>
      <vt:lpstr>Conclusions</vt:lpstr>
    </vt:vector>
  </TitlesOfParts>
  <Company>University of Glasgow-RAL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SUPA_nufact</dc:title>
  <dc:creator>Paul Soler</dc:creator>
  <cp:lastModifiedBy>Paul Soler</cp:lastModifiedBy>
  <cp:revision>1466</cp:revision>
  <cp:lastPrinted>2018-08-09T13:52:59Z</cp:lastPrinted>
  <dcterms:created xsi:type="dcterms:W3CDTF">2015-06-25T10:29:36Z</dcterms:created>
  <dcterms:modified xsi:type="dcterms:W3CDTF">2018-08-15T03:13:32Z</dcterms:modified>
</cp:coreProperties>
</file>