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57" r:id="rId4"/>
    <p:sldId id="265" r:id="rId5"/>
    <p:sldId id="266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6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DDC08-CB62-4AE1-A525-B3A443EE0C1E}" type="datetimeFigureOut">
              <a:rPr lang="en-US" smtClean="0"/>
              <a:t>12/5/2015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D75BE-245A-46B2-8910-075B691F3CC4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BARC, 05 Dec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F8D7-31CA-4A5A-8373-AB9774D8EF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BARC, 05 Dec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F8D7-31CA-4A5A-8373-AB9774D8EF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BARC, 05 Dec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F8D7-31CA-4A5A-8373-AB9774D8EF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BARC, 05 Dec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F8D7-31CA-4A5A-8373-AB9774D8EF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BARC, 05 Dec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F8D7-31CA-4A5A-8373-AB9774D8EF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BARC, 05 Dec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F8D7-31CA-4A5A-8373-AB9774D8EF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BARC, 05 Dec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F8D7-31CA-4A5A-8373-AB9774D8EF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BARC, 05 Dec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F8D7-31CA-4A5A-8373-AB9774D8EF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BARC, 05 Dec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F8D7-31CA-4A5A-8373-AB9774D8EF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BARC, 05 Dec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F8D7-31CA-4A5A-8373-AB9774D8EF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BARC, 05 Dec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F8D7-31CA-4A5A-8373-AB9774D8EF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BARC, 05 Dec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7F8D7-31CA-4A5A-8373-AB9774D8EF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jewelofchembur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57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tabLst>
                <a:tab pos="1319213" algn="l"/>
              </a:tabLst>
            </a:pPr>
            <a:r>
              <a:rPr lang="en-US" sz="2800" b="1" dirty="0" smtClean="0"/>
              <a:t>Expression of Interest for hosting the </a:t>
            </a:r>
            <a:r>
              <a:rPr lang="en-US" sz="2800" b="1" dirty="0" smtClean="0">
                <a:solidFill>
                  <a:srgbClr val="0000FF"/>
                </a:solidFill>
              </a:rPr>
              <a:t/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>“Applied Antineutrino Workshop, AAP-2017”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at</a:t>
            </a:r>
            <a:br>
              <a:rPr lang="en-US" sz="2800" b="1" dirty="0" smtClean="0"/>
            </a:br>
            <a:r>
              <a:rPr lang="en-US" sz="2800" b="1" dirty="0" err="1" smtClean="0">
                <a:solidFill>
                  <a:srgbClr val="C00000"/>
                </a:solidFill>
              </a:rPr>
              <a:t>Bhabha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Atomic Research Centre (</a:t>
            </a:r>
            <a:r>
              <a:rPr lang="en-US" sz="2800" b="1" dirty="0" smtClean="0">
                <a:solidFill>
                  <a:srgbClr val="C00000"/>
                </a:solidFill>
              </a:rPr>
              <a:t>BARC), Mumbai, India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191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BARC has a growing neutrino physics program</a:t>
            </a:r>
          </a:p>
          <a:p>
            <a:r>
              <a:rPr lang="en-US" sz="2400" dirty="0" smtClean="0"/>
              <a:t>50000 ton </a:t>
            </a:r>
            <a:r>
              <a:rPr lang="en-US" sz="2400" b="1" dirty="0" smtClean="0">
                <a:solidFill>
                  <a:srgbClr val="0000FF"/>
                </a:solidFill>
              </a:rPr>
              <a:t>INO</a:t>
            </a:r>
            <a:r>
              <a:rPr lang="en-US" sz="2400" dirty="0" smtClean="0"/>
              <a:t> detector recently approved for construction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Reactor monitoring </a:t>
            </a:r>
            <a:r>
              <a:rPr lang="en-US" sz="2400" dirty="0" smtClean="0"/>
              <a:t>demonstration initiated at 100 </a:t>
            </a:r>
            <a:r>
              <a:rPr lang="en-US" sz="2400" dirty="0" err="1" smtClean="0"/>
              <a:t>MWt</a:t>
            </a:r>
            <a:r>
              <a:rPr lang="en-US" sz="2400" dirty="0" smtClean="0"/>
              <a:t> DHRUVA  reactor</a:t>
            </a:r>
          </a:p>
          <a:p>
            <a:r>
              <a:rPr lang="en-US" sz="2400" dirty="0" smtClean="0"/>
              <a:t>A large </a:t>
            </a:r>
            <a:r>
              <a:rPr lang="en-US" sz="2400" b="1" dirty="0" smtClean="0">
                <a:solidFill>
                  <a:srgbClr val="0000FF"/>
                </a:solidFill>
              </a:rPr>
              <a:t>phenomenological and theoretical neutrino community </a:t>
            </a:r>
            <a:r>
              <a:rPr lang="en-US" sz="2400" dirty="0" smtClean="0"/>
              <a:t>in associated institutions interested in the applied antineutrino physics program</a:t>
            </a:r>
          </a:p>
          <a:p>
            <a:pPr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indent="22225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If approved by our management, we can host AAP-2017 at BARC conference center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BARC, 05 Dec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F8D7-31CA-4A5A-8373-AB9774D8EF3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Mutual benefits: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just"/>
            <a:r>
              <a:rPr lang="en-US" dirty="0" smtClean="0"/>
              <a:t>Benefit to our </a:t>
            </a:r>
            <a:r>
              <a:rPr lang="en-US" dirty="0" smtClean="0"/>
              <a:t>program : </a:t>
            </a:r>
            <a:r>
              <a:rPr lang="en-US" dirty="0" smtClean="0"/>
              <a:t>exposure to experienced community of neutrino detector developers and new results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Benefit to foreign </a:t>
            </a:r>
            <a:r>
              <a:rPr lang="en-US" dirty="0" smtClean="0"/>
              <a:t>participants : </a:t>
            </a:r>
            <a:r>
              <a:rPr lang="en-US" dirty="0" smtClean="0"/>
              <a:t>first-ever meeting in India; new community of enthusiasts for fundamental and applied neutrino physics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BARC, 05 Dec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F8D7-31CA-4A5A-8373-AB9774D8EF3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Details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Up to 50 foreign participants</a:t>
            </a:r>
          </a:p>
          <a:p>
            <a:r>
              <a:rPr lang="en-US" dirty="0" smtClean="0"/>
              <a:t>10</a:t>
            </a:r>
            <a:r>
              <a:rPr lang="en-US" dirty="0" smtClean="0"/>
              <a:t>0 </a:t>
            </a:r>
            <a:r>
              <a:rPr lang="en-US" dirty="0" smtClean="0"/>
              <a:t>Indian participants</a:t>
            </a:r>
          </a:p>
          <a:p>
            <a:r>
              <a:rPr lang="en-US" dirty="0" smtClean="0"/>
              <a:t>Plenary and poster sessions</a:t>
            </a:r>
          </a:p>
          <a:p>
            <a:r>
              <a:rPr lang="en-US" dirty="0" smtClean="0"/>
              <a:t>Can prepare conference proceedings</a:t>
            </a:r>
          </a:p>
          <a:p>
            <a:r>
              <a:rPr lang="en-US" dirty="0" smtClean="0"/>
              <a:t>Easy access to Mumbai from many foreign cities </a:t>
            </a:r>
          </a:p>
          <a:p>
            <a:r>
              <a:rPr lang="en-US" dirty="0" smtClean="0"/>
              <a:t>Can accommodate a 2-3 day workshop in November-December 2017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BARC, 05 Dec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F8D7-31CA-4A5A-8373-AB9774D8EF3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00600" y="5581471"/>
            <a:ext cx="40875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00FF"/>
                </a:solidFill>
              </a:rPr>
              <a:t>Meeting Venue 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algn="r"/>
            <a:r>
              <a:rPr lang="en-US" sz="2400" b="1" dirty="0" smtClean="0">
                <a:solidFill>
                  <a:srgbClr val="0000FF"/>
                </a:solidFill>
              </a:rPr>
              <a:t>Guest </a:t>
            </a:r>
            <a:r>
              <a:rPr lang="en-US" sz="2400" b="1" dirty="0" smtClean="0">
                <a:solidFill>
                  <a:srgbClr val="0000FF"/>
                </a:solidFill>
              </a:rPr>
              <a:t>House, </a:t>
            </a:r>
            <a:r>
              <a:rPr lang="en-US" sz="2400" b="1" dirty="0" err="1" smtClean="0">
                <a:solidFill>
                  <a:srgbClr val="0000FF"/>
                </a:solidFill>
              </a:rPr>
              <a:t>Anushaktinagar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</a:p>
          <a:p>
            <a:pPr algn="r"/>
            <a:r>
              <a:rPr lang="en-US" sz="2400" b="1" dirty="0" smtClean="0">
                <a:solidFill>
                  <a:srgbClr val="0000FF"/>
                </a:solidFill>
              </a:rPr>
              <a:t>adjacent </a:t>
            </a:r>
            <a:r>
              <a:rPr lang="en-US" sz="2400" b="1" dirty="0" smtClean="0">
                <a:solidFill>
                  <a:srgbClr val="0000FF"/>
                </a:solidFill>
              </a:rPr>
              <a:t>to BARC Campus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657671"/>
            <a:ext cx="2163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Dhruva</a:t>
            </a:r>
            <a:r>
              <a:rPr lang="en-US" sz="2400" b="1" dirty="0" smtClean="0">
                <a:solidFill>
                  <a:srgbClr val="0000FF"/>
                </a:solidFill>
              </a:rPr>
              <a:t> Reactor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0444"/>
          <a:stretch>
            <a:fillRect/>
          </a:stretch>
        </p:blipFill>
        <p:spPr bwMode="auto">
          <a:xfrm>
            <a:off x="0" y="579004"/>
            <a:ext cx="9073008" cy="1249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38463208.jpg"/>
          <p:cNvPicPr>
            <a:picLocks noChangeAspect="1"/>
          </p:cNvPicPr>
          <p:nvPr/>
        </p:nvPicPr>
        <p:blipFill>
          <a:blip r:embed="rId3"/>
          <a:srcRect l="18000" r="3600" b="6886"/>
          <a:stretch>
            <a:fillRect/>
          </a:stretch>
        </p:blipFill>
        <p:spPr>
          <a:xfrm>
            <a:off x="3962400" y="1849032"/>
            <a:ext cx="4800600" cy="3808639"/>
          </a:xfrm>
          <a:prstGeom prst="rect">
            <a:avLst/>
          </a:prstGeom>
        </p:spPr>
      </p:pic>
      <p:pic>
        <p:nvPicPr>
          <p:cNvPr id="10" name="Picture 9" descr="dhruva30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847671"/>
            <a:ext cx="3009900" cy="383078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Where 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BARC, 05 Dec 2015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F8D7-31CA-4A5A-8373-AB9774D8EF3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Hotel </a:t>
            </a:r>
            <a:r>
              <a:rPr lang="en-US" b="1" dirty="0" err="1" smtClean="0">
                <a:solidFill>
                  <a:srgbClr val="C00000"/>
                </a:solidFill>
              </a:rPr>
              <a:t>Accomodation</a:t>
            </a:r>
            <a:r>
              <a:rPr lang="en-US" b="1" dirty="0" smtClean="0">
                <a:solidFill>
                  <a:srgbClr val="C00000"/>
                </a:solidFill>
              </a:rPr>
              <a:t> &amp; Transportation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0" y="838200"/>
            <a:ext cx="5105400" cy="2514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Pickup from airport to Hotel and drop to airport </a:t>
            </a:r>
          </a:p>
          <a:p>
            <a:r>
              <a:rPr lang="en-US" sz="1800" dirty="0" smtClean="0"/>
              <a:t>Transport from hotel to  Workshop venue</a:t>
            </a:r>
          </a:p>
          <a:p>
            <a:r>
              <a:rPr lang="en-US" sz="1800" dirty="0" smtClean="0"/>
              <a:t>Assistance in any  local transport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4800600"/>
            <a:ext cx="50292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Hotels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www.tungahotels.com</a:t>
            </a:r>
            <a:r>
              <a:rPr lang="en-US" noProof="0" dirty="0" smtClean="0"/>
              <a:t> 	:  </a:t>
            </a:r>
            <a:r>
              <a:rPr lang="en-US" dirty="0" smtClean="0"/>
              <a:t>10 km,  100-150 $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hlinkClick r:id="rId2"/>
              </a:rPr>
              <a:t>www.jewelofchembur.com</a:t>
            </a:r>
            <a:r>
              <a:rPr lang="en-US" dirty="0" smtClean="0"/>
              <a:t> 	: 5 km 100-150 $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Fortune Exotica 		: 12 km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Few accommodation in BARC Guest House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461295"/>
            <a:ext cx="3581400" cy="422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/>
          <p:nvPr/>
        </p:nvGrpSpPr>
        <p:grpSpPr>
          <a:xfrm>
            <a:off x="609600" y="914400"/>
            <a:ext cx="3068876" cy="3733800"/>
            <a:chOff x="609600" y="914400"/>
            <a:chExt cx="3068876" cy="3733800"/>
          </a:xfrm>
        </p:grpSpPr>
        <p:grpSp>
          <p:nvGrpSpPr>
            <p:cNvPr id="4" name="Group 9"/>
            <p:cNvGrpSpPr/>
            <p:nvPr/>
          </p:nvGrpSpPr>
          <p:grpSpPr>
            <a:xfrm>
              <a:off x="609600" y="914400"/>
              <a:ext cx="3068876" cy="3733800"/>
              <a:chOff x="609600" y="914400"/>
              <a:chExt cx="3068876" cy="3733800"/>
            </a:xfrm>
          </p:grpSpPr>
          <p:pic>
            <p:nvPicPr>
              <p:cNvPr id="7" name="Picture 6" descr="railmap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600" y="914400"/>
                <a:ext cx="3068876" cy="3733800"/>
              </a:xfrm>
              <a:prstGeom prst="rect">
                <a:avLst/>
              </a:prstGeom>
            </p:spPr>
          </p:pic>
          <p:pic>
            <p:nvPicPr>
              <p:cNvPr id="9" name="Picture 8" descr="615893.jpg"/>
              <p:cNvPicPr>
                <a:picLocks noChangeAspect="1"/>
              </p:cNvPicPr>
              <p:nvPr/>
            </p:nvPicPr>
            <p:blipFill>
              <a:blip r:embed="rId5" cstate="print"/>
              <a:srcRect t="6474" b="33678"/>
              <a:stretch>
                <a:fillRect/>
              </a:stretch>
            </p:blipFill>
            <p:spPr>
              <a:xfrm>
                <a:off x="2057400" y="1676400"/>
                <a:ext cx="443345" cy="152400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2971800" y="2618601"/>
              <a:ext cx="533400" cy="24622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FFC000"/>
                  </a:solidFill>
                </a:rPr>
                <a:t>BARC</a:t>
              </a:r>
              <a:endParaRPr lang="en-IN" sz="10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BARC, 05 Dec 2015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F8D7-31CA-4A5A-8373-AB9774D8EF3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Local </a:t>
            </a:r>
            <a:r>
              <a:rPr lang="en-US" b="1" dirty="0" smtClean="0">
                <a:solidFill>
                  <a:srgbClr val="C00000"/>
                </a:solidFill>
              </a:rPr>
              <a:t>Support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</a:t>
            </a:r>
            <a:r>
              <a:rPr lang="en-US" dirty="0" smtClean="0"/>
              <a:t>Auditorium adjacent to BARC campus </a:t>
            </a:r>
            <a:endParaRPr lang="en-US" dirty="0" smtClean="0"/>
          </a:p>
          <a:p>
            <a:r>
              <a:rPr lang="en-US" dirty="0" smtClean="0"/>
              <a:t>Poster and parallel discussion sessions</a:t>
            </a:r>
          </a:p>
          <a:p>
            <a:r>
              <a:rPr lang="en-US" dirty="0" smtClean="0"/>
              <a:t>Canteens </a:t>
            </a:r>
            <a:r>
              <a:rPr lang="en-US" dirty="0" smtClean="0"/>
              <a:t>&amp; </a:t>
            </a:r>
            <a:r>
              <a:rPr lang="en-US" dirty="0" smtClean="0"/>
              <a:t>Banquet </a:t>
            </a:r>
            <a:r>
              <a:rPr lang="en-US" dirty="0" smtClean="0"/>
              <a:t>Dinner</a:t>
            </a:r>
          </a:p>
          <a:p>
            <a:r>
              <a:rPr lang="en-US" dirty="0" smtClean="0"/>
              <a:t>Partial Financial support :  from BRNS</a:t>
            </a:r>
          </a:p>
          <a:p>
            <a:pPr>
              <a:buNone/>
            </a:pPr>
            <a:r>
              <a:rPr lang="en-US" dirty="0" smtClean="0"/>
              <a:t>	(Board of Research </a:t>
            </a:r>
            <a:r>
              <a:rPr lang="en-US" dirty="0" smtClean="0"/>
              <a:t>in </a:t>
            </a:r>
            <a:r>
              <a:rPr lang="en-US" dirty="0" smtClean="0"/>
              <a:t>Nuclear Sciences)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BARC, 05 Dec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F8D7-31CA-4A5A-8373-AB9774D8EF3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80" t="1370" r="2457"/>
          <a:stretch>
            <a:fillRect/>
          </a:stretch>
        </p:blipFill>
        <p:spPr bwMode="auto">
          <a:xfrm>
            <a:off x="685800" y="453887"/>
            <a:ext cx="7696200" cy="602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BARC, 05 Dec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F8D7-31CA-4A5A-8373-AB9774D8EF3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242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Expression of Interest for hosting the  “Applied Antineutrino Workshop, AAP-2017”  at Bhabha Atomic Research Centre (BARC), Mumbai, India </vt:lpstr>
      <vt:lpstr>Mutual benefits:</vt:lpstr>
      <vt:lpstr>Details</vt:lpstr>
      <vt:lpstr>Where ?</vt:lpstr>
      <vt:lpstr>Hotel Accomodation &amp; Transportation</vt:lpstr>
      <vt:lpstr>Local Support </vt:lpstr>
      <vt:lpstr>Slide 7</vt:lpstr>
    </vt:vector>
  </TitlesOfParts>
  <Company>BARC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Bhabha Atomic Research Centre Expression of Interest for hosting the 2017 Applied Antineutrino Conference in Mumbai, India</dc:title>
  <dc:creator>Weather</dc:creator>
  <cp:lastModifiedBy>Admin</cp:lastModifiedBy>
  <cp:revision>11</cp:revision>
  <dcterms:created xsi:type="dcterms:W3CDTF">2014-12-04T09:18:22Z</dcterms:created>
  <dcterms:modified xsi:type="dcterms:W3CDTF">2015-12-05T15:27:56Z</dcterms:modified>
</cp:coreProperties>
</file>