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25"/>
  </p:notesMasterIdLst>
  <p:handoutMasterIdLst>
    <p:handoutMasterId r:id="rId26"/>
  </p:handoutMasterIdLst>
  <p:sldIdLst>
    <p:sldId id="365" r:id="rId2"/>
    <p:sldId id="430" r:id="rId3"/>
    <p:sldId id="473" r:id="rId4"/>
    <p:sldId id="472" r:id="rId5"/>
    <p:sldId id="476" r:id="rId6"/>
    <p:sldId id="463" r:id="rId7"/>
    <p:sldId id="470" r:id="rId8"/>
    <p:sldId id="475" r:id="rId9"/>
    <p:sldId id="487" r:id="rId10"/>
    <p:sldId id="488" r:id="rId11"/>
    <p:sldId id="485" r:id="rId12"/>
    <p:sldId id="486" r:id="rId13"/>
    <p:sldId id="474" r:id="rId14"/>
    <p:sldId id="468" r:id="rId15"/>
    <p:sldId id="471" r:id="rId16"/>
    <p:sldId id="477" r:id="rId17"/>
    <p:sldId id="478" r:id="rId18"/>
    <p:sldId id="482" r:id="rId19"/>
    <p:sldId id="481" r:id="rId20"/>
    <p:sldId id="480" r:id="rId21"/>
    <p:sldId id="451" r:id="rId22"/>
    <p:sldId id="489" r:id="rId23"/>
    <p:sldId id="490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E6B9B8"/>
    <a:srgbClr val="008000"/>
    <a:srgbClr val="800000"/>
    <a:srgbClr val="FFC000"/>
    <a:srgbClr val="FFFF00"/>
    <a:srgbClr val="042B7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0143" autoAdjust="0"/>
  </p:normalViewPr>
  <p:slideViewPr>
    <p:cSldViewPr>
      <p:cViewPr>
        <p:scale>
          <a:sx n="69" d="100"/>
          <a:sy n="69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1154E38C-A77C-40AD-9865-57E5DA9B1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011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6CBE9D29-5C9F-4B5C-B05B-E727A118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6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 smtClean="0"/>
              <a:t>Go to ”Insert (View) | Header and Footer" to add your organization, sponsor, meeting name here; then, click "Apply to All"</a:t>
            </a:r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FDD21-7884-42EC-A34E-421A65CF26D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E9D29-5C9F-4B5C-B05B-E727A118425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F959AA-FAC2-4C1A-B9C4-D7F6FE7F7BD7}" type="datetimeFigureOut">
              <a:rPr lang="en-US"/>
              <a:pPr>
                <a:defRPr/>
              </a:pPr>
              <a:t>12/8/2015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2D5E156-7552-4F32-ADE6-A9FAFCC4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12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5AF6451-DCB3-48D1-882A-3149C9EEB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458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DC75C66-2309-4CD2-A3CC-F2F6613B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51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19CF80D-CE4B-4B48-99CA-4F0072B4D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86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78AC0EA-064D-4C51-B5A1-8C89F0E8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03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6BB7D4D-3B1E-4DFB-8832-3ED7098AB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6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CE08F509-DA07-4C1D-96A2-0A8A046E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92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D1C941-FF35-4CE8-8826-1CCCCD1D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298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5F919BC-9759-49AE-888F-2D87D9F97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66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201A8E7-72FB-4F91-833E-D88DB0DE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911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3B339D3-81D1-48A9-BEBE-F4664240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7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0FABD5C0-0E4A-4392-A82C-C05862CB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18" descr="REVBG_Slide4_Blu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962400" y="64008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5">
                    <a:lumMod val="75000"/>
                  </a:schemeClr>
                </a:solidFill>
              </a:rPr>
              <a:t>A.A.</a:t>
            </a:r>
            <a:r>
              <a:rPr lang="en-US" sz="1100" baseline="0" dirty="0" smtClean="0">
                <a:solidFill>
                  <a:schemeClr val="accent5">
                    <a:lumMod val="75000"/>
                  </a:schemeClr>
                </a:solidFill>
              </a:rPr>
              <a:t> Sonzogni – AAP 15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dc.bnl.gov/ens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ecd-nea.org/dbdata/jeff/" TargetMode="External"/><Relationship Id="rId4" Type="http://schemas.openxmlformats.org/officeDocument/2006/relationships/hyperlink" Target="http://www.nndc.bnl.gov/en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ctrTitle"/>
          </p:nvPr>
        </p:nvSpPr>
        <p:spPr>
          <a:xfrm>
            <a:off x="-39688" y="762000"/>
            <a:ext cx="9259888" cy="8636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alibri" pitchFamily="34" charset="0"/>
              </a:rPr>
              <a:t>Nuclear Data for Reactor Fluxes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838200" y="2362200"/>
            <a:ext cx="7356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 A.A. </a:t>
            </a:r>
            <a:r>
              <a:rPr lang="en-US" sz="2400" i="1" dirty="0" err="1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Sonzogni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, E.A. </a:t>
            </a:r>
            <a:r>
              <a:rPr lang="en-US" sz="2400" i="1" dirty="0" err="1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McCutchan</a:t>
            </a: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, T.D. Johnson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i="1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National Nuclear Data Center</a:t>
            </a:r>
          </a:p>
          <a:p>
            <a:pPr algn="ctr">
              <a:lnSpc>
                <a:spcPct val="150000"/>
              </a:lnSpc>
              <a:defRPr/>
            </a:pPr>
            <a:endParaRPr lang="en-US" sz="2400" i="1" dirty="0" smtClean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62000"/>
            <a:ext cx="5086350" cy="3081754"/>
            <a:chOff x="1685925" y="1728788"/>
            <a:chExt cx="5772150" cy="3544721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5925" y="1728788"/>
              <a:ext cx="577215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772399" y="4884095"/>
              <a:ext cx="5390401" cy="38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A. </a:t>
              </a:r>
              <a:r>
                <a:rPr lang="en-US" sz="1600" dirty="0" err="1" smtClean="0"/>
                <a:t>Algora</a:t>
              </a:r>
              <a:r>
                <a:rPr lang="en-US" sz="1600" dirty="0" smtClean="0"/>
                <a:t> et al, PRL 105, 202501 (2010). </a:t>
              </a:r>
              <a:endParaRPr lang="en-US" sz="1600" dirty="0"/>
            </a:p>
          </p:txBody>
        </p:sp>
      </p:grpSp>
      <p:pic>
        <p:nvPicPr>
          <p:cNvPr id="5" name="Picture 4" descr="239Pu dh.png"/>
          <p:cNvPicPr>
            <a:picLocks noChangeAspect="1"/>
          </p:cNvPicPr>
          <p:nvPr/>
        </p:nvPicPr>
        <p:blipFill>
          <a:blip r:embed="rId3" cstate="print"/>
          <a:srcRect l="5786" t="8889" r="12588" b="4444"/>
          <a:stretch>
            <a:fillRect/>
          </a:stretch>
        </p:blipFill>
        <p:spPr>
          <a:xfrm>
            <a:off x="5105400" y="762000"/>
            <a:ext cx="3845169" cy="31242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33400" y="4191000"/>
            <a:ext cx="3962400" cy="2088416"/>
            <a:chOff x="228600" y="3657600"/>
            <a:chExt cx="3962400" cy="208841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81000" y="42672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371600" y="5715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Down Arrow 9"/>
            <p:cNvSpPr/>
            <p:nvPr/>
          </p:nvSpPr>
          <p:spPr>
            <a:xfrm>
              <a:off x="1143000" y="4191000"/>
              <a:ext cx="304800" cy="3810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524000" y="4572000"/>
              <a:ext cx="304800" cy="1066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0" y="4114800"/>
              <a:ext cx="1524000" cy="163121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Large &lt;</a:t>
              </a:r>
              <a:r>
                <a:rPr lang="en-US" sz="2000" dirty="0" err="1" smtClean="0"/>
                <a:t>E</a:t>
              </a:r>
              <a:r>
                <a:rPr lang="en-US" sz="2000" dirty="0" err="1" smtClean="0">
                  <a:latin typeface="Symbol" pitchFamily="18" charset="2"/>
                </a:rPr>
                <a:t>g</a:t>
              </a:r>
              <a:r>
                <a:rPr lang="en-US" sz="2000" dirty="0" smtClean="0"/>
                <a:t>&gt;</a:t>
              </a:r>
            </a:p>
            <a:p>
              <a:r>
                <a:rPr lang="en-US" sz="2000" dirty="0" smtClean="0"/>
                <a:t>Small &lt;</a:t>
              </a:r>
              <a:r>
                <a:rPr lang="en-US" sz="2000" dirty="0" err="1" smtClean="0"/>
                <a:t>E</a:t>
              </a:r>
              <a:r>
                <a:rPr lang="en-US" sz="2000" dirty="0" err="1" smtClean="0">
                  <a:latin typeface="Symbol" pitchFamily="18" charset="2"/>
                </a:rPr>
                <a:t>b</a:t>
              </a:r>
              <a:r>
                <a:rPr lang="en-US" sz="2000" dirty="0" smtClean="0"/>
                <a:t>&gt;</a:t>
              </a:r>
            </a:p>
            <a:p>
              <a:r>
                <a:rPr lang="en-US" sz="2000" dirty="0" smtClean="0"/>
                <a:t>Small &lt;E</a:t>
              </a:r>
              <a:r>
                <a:rPr lang="en-US" sz="2000" dirty="0" smtClean="0">
                  <a:latin typeface="Symbol" pitchFamily="18" charset="2"/>
                </a:rPr>
                <a:t>n</a:t>
              </a:r>
              <a:r>
                <a:rPr lang="en-US" sz="2000" dirty="0" smtClean="0"/>
                <a:t>&gt;</a:t>
              </a:r>
            </a:p>
            <a:p>
              <a:r>
                <a:rPr lang="en-US" sz="2000" dirty="0" smtClean="0"/>
                <a:t>Neutrons</a:t>
              </a:r>
            </a:p>
            <a:p>
              <a:r>
                <a:rPr lang="en-US" sz="2000" dirty="0" smtClean="0"/>
                <a:t>Longer T</a:t>
              </a:r>
              <a:r>
                <a:rPr lang="en-US" sz="2000" baseline="-25000" dirty="0" smtClean="0"/>
                <a:t>1/2</a:t>
              </a:r>
              <a:endParaRPr lang="en-US" sz="20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" y="3657600"/>
              <a:ext cx="3962400" cy="40011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High excitation energy </a:t>
              </a:r>
              <a:r>
                <a:rPr lang="en-US" sz="2000" dirty="0" smtClean="0">
                  <a:latin typeface="Symbol" pitchFamily="18" charset="2"/>
                </a:rPr>
                <a:t>b</a:t>
              </a:r>
              <a:r>
                <a:rPr lang="en-US" sz="2000" dirty="0" smtClean="0"/>
                <a:t>- feeding</a:t>
              </a:r>
              <a:endParaRPr lang="en-US" sz="2000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76800" y="4191000"/>
            <a:ext cx="3886200" cy="2088416"/>
            <a:chOff x="4876800" y="3733800"/>
            <a:chExt cx="3886200" cy="20884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29200" y="42672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48400" y="5715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Down Arrow 14"/>
            <p:cNvSpPr/>
            <p:nvPr/>
          </p:nvSpPr>
          <p:spPr>
            <a:xfrm>
              <a:off x="5943600" y="4191000"/>
              <a:ext cx="304800" cy="1066800"/>
            </a:xfrm>
            <a:prstGeom prst="downArrow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400800" y="52578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0400" y="4191000"/>
              <a:ext cx="1600200" cy="1631216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Small &lt;</a:t>
              </a:r>
              <a:r>
                <a:rPr lang="en-US" sz="2000" dirty="0" err="1" smtClean="0"/>
                <a:t>E</a:t>
              </a:r>
              <a:r>
                <a:rPr lang="en-US" sz="2000" dirty="0" err="1" smtClean="0">
                  <a:latin typeface="Symbol" pitchFamily="18" charset="2"/>
                </a:rPr>
                <a:t>g</a:t>
              </a:r>
              <a:r>
                <a:rPr lang="en-US" sz="2000" dirty="0" smtClean="0"/>
                <a:t>&gt;</a:t>
              </a:r>
            </a:p>
            <a:p>
              <a:r>
                <a:rPr lang="en-US" sz="2000" dirty="0" smtClean="0"/>
                <a:t>Large &lt;</a:t>
              </a:r>
              <a:r>
                <a:rPr lang="en-US" sz="2000" dirty="0" err="1" smtClean="0"/>
                <a:t>E</a:t>
              </a:r>
              <a:r>
                <a:rPr lang="en-US" sz="2000" dirty="0" err="1" smtClean="0">
                  <a:latin typeface="Symbol" pitchFamily="18" charset="2"/>
                </a:rPr>
                <a:t>b</a:t>
              </a:r>
              <a:r>
                <a:rPr lang="en-US" sz="2000" dirty="0" smtClean="0"/>
                <a:t>&gt;</a:t>
              </a:r>
            </a:p>
            <a:p>
              <a:r>
                <a:rPr lang="en-US" sz="2000" dirty="0" smtClean="0"/>
                <a:t>Large &lt;E</a:t>
              </a:r>
              <a:r>
                <a:rPr lang="en-US" sz="2000" dirty="0" smtClean="0">
                  <a:latin typeface="Symbol" pitchFamily="18" charset="2"/>
                </a:rPr>
                <a:t>n</a:t>
              </a:r>
              <a:r>
                <a:rPr lang="en-US" sz="2000" dirty="0" smtClean="0"/>
                <a:t>&gt;</a:t>
              </a:r>
            </a:p>
            <a:p>
              <a:r>
                <a:rPr lang="en-US" sz="2000" dirty="0" smtClean="0"/>
                <a:t>No neutrons</a:t>
              </a:r>
            </a:p>
            <a:p>
              <a:r>
                <a:rPr lang="en-US" sz="2000" dirty="0" smtClean="0"/>
                <a:t>Shorter T</a:t>
              </a:r>
              <a:r>
                <a:rPr lang="en-US" sz="2000" baseline="-25000" dirty="0" smtClean="0"/>
                <a:t>1/2</a:t>
              </a:r>
              <a:endParaRPr lang="en-US" sz="2000" baseline="-25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76800" y="3733800"/>
              <a:ext cx="3886200" cy="40011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Low excitation energy </a:t>
              </a:r>
              <a:r>
                <a:rPr lang="en-US" sz="2000" dirty="0" smtClean="0">
                  <a:latin typeface="Symbol" pitchFamily="18" charset="2"/>
                </a:rPr>
                <a:t>b</a:t>
              </a:r>
              <a:r>
                <a:rPr lang="en-US" sz="2000" dirty="0" smtClean="0"/>
                <a:t>- feeding</a:t>
              </a:r>
              <a:endParaRPr lang="en-US" sz="2000" baseline="-25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200" y="0"/>
            <a:ext cx="8550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Earlier Work on Decay Heat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990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 smtClean="0"/>
              <a:t>239</a:t>
            </a:r>
            <a:r>
              <a:rPr lang="en-US" sz="1800" dirty="0" smtClean="0"/>
              <a:t>Pu gamma decay heat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 documents\ensdf\235u-elp-lightn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249785" cy="34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my documents\ensdf\235u-elp-evennes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108" y="3571394"/>
            <a:ext cx="5915892" cy="32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1828800"/>
            <a:ext cx="2362200" cy="461665"/>
          </a:xfrm>
          <a:prstGeom prst="rect">
            <a:avLst/>
          </a:prstGeom>
          <a:noFill/>
          <a:ln>
            <a:solidFill>
              <a:srgbClr val="042B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235U Thermal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28600"/>
            <a:ext cx="4953000" cy="461665"/>
          </a:xfrm>
          <a:prstGeom prst="rect">
            <a:avLst/>
          </a:prstGeom>
          <a:noFill/>
          <a:ln>
            <a:solidFill>
              <a:srgbClr val="042B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Relation to decay heat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9696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my documents\ensdf\dh\elp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" y="1219200"/>
            <a:ext cx="8877300" cy="50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281877"/>
            <a:ext cx="3048000" cy="523220"/>
          </a:xfrm>
          <a:prstGeom prst="rect">
            <a:avLst/>
          </a:prstGeom>
          <a:noFill/>
          <a:ln>
            <a:solidFill>
              <a:srgbClr val="042B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235U Thermal</a:t>
            </a:r>
            <a:endParaRPr lang="en-US" b="1" dirty="0"/>
          </a:p>
        </p:txBody>
      </p:sp>
      <p:grpSp>
        <p:nvGrpSpPr>
          <p:cNvPr id="2" name="Group 9"/>
          <p:cNvGrpSpPr/>
          <p:nvPr/>
        </p:nvGrpSpPr>
        <p:grpSpPr>
          <a:xfrm>
            <a:off x="6508174" y="281877"/>
            <a:ext cx="2376054" cy="2537523"/>
            <a:chOff x="6508174" y="281877"/>
            <a:chExt cx="2376054" cy="2537523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7543800" y="1752600"/>
              <a:ext cx="1340427" cy="1066800"/>
            </a:xfrm>
            <a:prstGeom prst="roundRect">
              <a:avLst/>
            </a:prstGeom>
            <a:noFill/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08174" y="281877"/>
              <a:ext cx="2376054" cy="707886"/>
            </a:xfrm>
            <a:prstGeom prst="rect">
              <a:avLst/>
            </a:prstGeom>
            <a:noFill/>
            <a:ln w="254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92Rb, 100Nb, 96Y, 101Nb,102Nb</a:t>
              </a:r>
              <a:endParaRPr lang="en-US" sz="2000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8534400" y="989763"/>
              <a:ext cx="0" cy="76283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153038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-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4722" y="2362200"/>
            <a:ext cx="4879278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550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Fission Yield Effects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7620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ENDF/B fission yields were released in 1992.   We studied the effect of corrections due to a) better decay data, b) improved isomeric ratios, c) anomalous yields.</a:t>
            </a:r>
            <a:endParaRPr lang="en-US" sz="2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304800" y="2057400"/>
            <a:ext cx="3276600" cy="2366665"/>
            <a:chOff x="304800" y="2286000"/>
            <a:chExt cx="3276600" cy="2366665"/>
          </a:xfrm>
        </p:grpSpPr>
        <p:sp>
          <p:nvSpPr>
            <p:cNvPr id="15" name="TextBox 14"/>
            <p:cNvSpPr txBox="1"/>
            <p:nvPr/>
          </p:nvSpPr>
          <p:spPr>
            <a:xfrm>
              <a:off x="2362200" y="34290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IT 100%</a:t>
              </a:r>
              <a:endParaRPr lang="en-US" sz="2000" b="1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4800" y="2286000"/>
              <a:ext cx="2971800" cy="2366665"/>
              <a:chOff x="685800" y="2667000"/>
              <a:chExt cx="2971800" cy="2366665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057400" y="3733800"/>
                <a:ext cx="1066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057400" y="4343400"/>
                <a:ext cx="10668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590800" y="3733800"/>
                <a:ext cx="0" cy="609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200400" y="35052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3</a:t>
                </a:r>
                <a:endParaRPr lang="en-US" sz="20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00400" y="4114800"/>
                <a:ext cx="457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0</a:t>
                </a:r>
                <a:endParaRPr lang="en-US" sz="2000" b="1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1371600" y="4343400"/>
                <a:ext cx="685800" cy="6858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85800" y="4267200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Symbol" pitchFamily="18" charset="2"/>
                  </a:rPr>
                  <a:t>b</a:t>
                </a:r>
                <a:r>
                  <a:rPr lang="en-US" sz="2000" b="1" dirty="0" smtClean="0"/>
                  <a:t>- 100%</a:t>
                </a:r>
                <a:endParaRPr lang="en-US" sz="20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286000" y="4572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30000" dirty="0" smtClean="0"/>
                  <a:t>96</a:t>
                </a:r>
                <a:r>
                  <a:rPr lang="en-US" sz="2400" b="1" dirty="0" smtClean="0"/>
                  <a:t>Y</a:t>
                </a:r>
                <a:endParaRPr lang="en-US" sz="24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76400" y="2667000"/>
                <a:ext cx="1905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2"/>
                    </a:solidFill>
                  </a:rPr>
                  <a:t>ENDF/B-VII.1 Fission Yields (1992) 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33400" y="4572000"/>
            <a:ext cx="2971800" cy="2061865"/>
            <a:chOff x="5257800" y="2819400"/>
            <a:chExt cx="2971800" cy="206186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477000" y="36576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77000" y="4191000"/>
              <a:ext cx="1066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620000" y="3429000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8+</a:t>
              </a:r>
              <a:endParaRPr lang="en-US" sz="2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0000" y="39624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0-</a:t>
              </a:r>
              <a:endParaRPr lang="en-US" sz="2000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791200" y="4191000"/>
              <a:ext cx="685800" cy="685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705600" y="4419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30000" dirty="0" smtClean="0"/>
                <a:t>96</a:t>
              </a:r>
              <a:r>
                <a:rPr lang="en-US" sz="2400" b="1" dirty="0" smtClean="0"/>
                <a:t>Y</a:t>
              </a:r>
              <a:endParaRPr lang="en-US" sz="2400" b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5791200" y="3657600"/>
              <a:ext cx="685800" cy="685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257800" y="3505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Symbol" pitchFamily="18" charset="2"/>
                </a:rPr>
                <a:t>b</a:t>
              </a:r>
              <a:r>
                <a:rPr lang="en-US" sz="2000" b="1" dirty="0" smtClean="0"/>
                <a:t>- 100%</a:t>
              </a:r>
              <a:endParaRPr lang="en-US" sz="20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0" y="2819400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ENSDF  (Current) 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495800" y="152400"/>
          <a:ext cx="2667000" cy="457200"/>
        </p:xfrm>
        <a:graphic>
          <a:graphicData uri="http://schemas.openxmlformats.org/presentationml/2006/ole">
            <p:oleObj spid="_x0000_s43009" name="Equation" r:id="rId4" imgW="1447560" imgH="253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4-calc2i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7010400" cy="5364612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755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Thermal </a:t>
            </a:r>
            <a:r>
              <a:rPr lang="en-US" altLang="en-US" sz="4000" u="sng" baseline="30000" dirty="0" smtClean="0">
                <a:solidFill>
                  <a:srgbClr val="1F497D"/>
                </a:solidFill>
                <a:latin typeface="Calibri" pitchFamily="34" charset="0"/>
              </a:rPr>
              <a:t>235</a:t>
            </a:r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U spectrum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600200"/>
            <a:ext cx="3048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Corrected yields:</a:t>
            </a:r>
          </a:p>
          <a:p>
            <a:endParaRPr lang="en-US" sz="800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No electron excess.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Better agreement with JEFF.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-signal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905000"/>
            <a:ext cx="5562600" cy="4256703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755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Spectrum for fast reactors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85800"/>
            <a:ext cx="8229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HEU reactors.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baseline="30000" dirty="0" smtClean="0"/>
              <a:t>235</a:t>
            </a:r>
            <a:r>
              <a:rPr lang="en-US" sz="2400" dirty="0" smtClean="0"/>
              <a:t>U contributes most of the fission.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Needed for future experiments pursuing the anomaly.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Currently, it can only be obtained by summation.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2098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Use corrected ENDF/B yields.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Incorporate TAGS results.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886200"/>
            <a:ext cx="3429000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Significant differences in the shape with 1981 values.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TAGS data make a big difference.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755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Spectrum for fast reactors II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85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 For fast neutrons, the increase in excitation energy makes the fission yield distribution broader.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 The delayed nu-bar per 100 fissions increases from 1.585 to 1.67.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2098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 When using corrected fission yields, the antineutrino spectrum for fast neutrons is harder than the spectrum for thermal neutrons.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 In agreement with JEFF yields and as expected.</a:t>
            </a:r>
          </a:p>
        </p:txBody>
      </p:sp>
      <p:pic>
        <p:nvPicPr>
          <p:cNvPr id="6" name="Picture 5" descr="fast2thermal.png"/>
          <p:cNvPicPr>
            <a:picLocks noChangeAspect="1"/>
          </p:cNvPicPr>
          <p:nvPr/>
        </p:nvPicPr>
        <p:blipFill>
          <a:blip r:embed="rId2" cstate="print"/>
          <a:srcRect l="5471" t="7843" r="12004" b="3922"/>
          <a:stretch>
            <a:fillRect/>
          </a:stretch>
        </p:blipFill>
        <p:spPr>
          <a:xfrm>
            <a:off x="3962400" y="2126673"/>
            <a:ext cx="4953000" cy="4052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96Y – one nuclide with a large effect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76321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048000" y="4572000"/>
            <a:ext cx="26670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9800" y="5486400"/>
            <a:ext cx="464820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95.5 % of the decay is ground state to ground state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96Y – one nuclide with a large effect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5341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352800" y="1143000"/>
            <a:ext cx="4419600" cy="198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3810000"/>
            <a:ext cx="3352800" cy="2308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the isomer, on the other hand, due to angular momentum, the feeding is concentrated at high excitation energies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baseline="30000" dirty="0" smtClean="0">
                <a:solidFill>
                  <a:srgbClr val="1F497D"/>
                </a:solidFill>
                <a:latin typeface="Calibri" pitchFamily="34" charset="0"/>
              </a:rPr>
              <a:t>96</a:t>
            </a:r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Y – Two Different Isomers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pic>
        <p:nvPicPr>
          <p:cNvPr id="6" name="Picture 5" descr="96Y-spectra.png"/>
          <p:cNvPicPr>
            <a:picLocks noChangeAspect="1"/>
          </p:cNvPicPr>
          <p:nvPr/>
        </p:nvPicPr>
        <p:blipFill>
          <a:blip r:embed="rId2" cstate="print"/>
          <a:srcRect l="5786" t="8889" r="12588" b="3333"/>
          <a:stretch>
            <a:fillRect/>
          </a:stretch>
        </p:blipFill>
        <p:spPr>
          <a:xfrm>
            <a:off x="0" y="990600"/>
            <a:ext cx="4419600" cy="3636962"/>
          </a:xfrm>
          <a:prstGeom prst="rect">
            <a:avLst/>
          </a:prstGeom>
        </p:spPr>
      </p:pic>
      <p:pic>
        <p:nvPicPr>
          <p:cNvPr id="7" name="Picture 6" descr="96Y-sigspectra.png"/>
          <p:cNvPicPr>
            <a:picLocks noChangeAspect="1"/>
          </p:cNvPicPr>
          <p:nvPr/>
        </p:nvPicPr>
        <p:blipFill>
          <a:blip r:embed="rId3" cstate="print"/>
          <a:srcRect l="4086" t="8889" r="12588" b="4444"/>
          <a:stretch>
            <a:fillRect/>
          </a:stretch>
        </p:blipFill>
        <p:spPr>
          <a:xfrm>
            <a:off x="4456724" y="990600"/>
            <a:ext cx="4499708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724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Both spectra are normalized to 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5720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ground state produces about 7 times more antineutrinos above the threshold than the isomer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755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Outline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10668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Summation method to calculate antineutrino spectra.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C00000"/>
                </a:solidFill>
              </a:rPr>
              <a:t>How did we get involved in this</a:t>
            </a:r>
            <a:r>
              <a:rPr lang="en-US" dirty="0" smtClean="0">
                <a:solidFill>
                  <a:srgbClr val="C00000"/>
                </a:solidFill>
              </a:rPr>
              <a:t>????      (decay heat and delayed nu-bar work, libraries)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Some recent work on the data involved in summation calculations.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880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Y-IR-effect.png"/>
          <p:cNvPicPr>
            <a:picLocks noChangeAspect="1"/>
          </p:cNvPicPr>
          <p:nvPr/>
        </p:nvPicPr>
        <p:blipFill>
          <a:blip r:embed="rId3" cstate="print"/>
          <a:srcRect l="4076" t="7042" r="11856" b="4225"/>
          <a:stretch>
            <a:fillRect/>
          </a:stretch>
        </p:blipFill>
        <p:spPr>
          <a:xfrm>
            <a:off x="3389086" y="990600"/>
            <a:ext cx="5754914" cy="46482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baseline="30000" dirty="0" smtClean="0">
                <a:solidFill>
                  <a:srgbClr val="1F497D"/>
                </a:solidFill>
                <a:latin typeface="Calibri" pitchFamily="34" charset="0"/>
              </a:rPr>
              <a:t>96</a:t>
            </a:r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Y – Isomeric Ratio Effect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 smtClean="0">
                <a:solidFill>
                  <a:schemeClr val="tx2"/>
                </a:solidFill>
              </a:rPr>
              <a:t>96</a:t>
            </a:r>
            <a:r>
              <a:rPr lang="en-US" sz="2000" dirty="0" smtClean="0">
                <a:solidFill>
                  <a:schemeClr val="tx2"/>
                </a:solidFill>
              </a:rPr>
              <a:t>Y Isomeric Ratio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" y="1828800"/>
          <a:ext cx="3069771" cy="762000"/>
        </p:xfrm>
        <a:graphic>
          <a:graphicData uri="http://schemas.openxmlformats.org/presentationml/2006/ole">
            <p:oleObj spid="_x0000_s1026" name="Equation" r:id="rId4" imgW="1790640" imgH="4442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971800"/>
            <a:ext cx="327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At about 5.2 </a:t>
            </a:r>
            <a:r>
              <a:rPr lang="en-US" sz="2000" dirty="0" err="1" smtClean="0">
                <a:solidFill>
                  <a:schemeClr val="tx2"/>
                </a:solidFill>
              </a:rPr>
              <a:t>MeV</a:t>
            </a:r>
            <a:r>
              <a:rPr lang="en-US" sz="2000" dirty="0" smtClean="0">
                <a:solidFill>
                  <a:schemeClr val="tx2"/>
                </a:solidFill>
              </a:rPr>
              <a:t>, changing IR from 0 to 100% changes the calculated to experimental ratio by 7%.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CFY ~ 0.05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257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There is no journal publication of IR.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953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Estimates of IR vary from 18% to 70%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1125" y="-98425"/>
            <a:ext cx="75501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400" u="sng" dirty="0" smtClean="0">
                <a:solidFill>
                  <a:srgbClr val="1F497D"/>
                </a:solidFill>
                <a:latin typeface="Calibri" pitchFamily="34" charset="0"/>
              </a:rPr>
              <a:t>Conclusions</a:t>
            </a:r>
            <a:endParaRPr lang="en-US" altLang="en-US" sz="44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7620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Updated the ENDF/B decay data to incorporate new TAGS and other decay data that are relevant to antineutrinos or decay heat.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Decomposed total spectrum into individual contributions, derived </a:t>
            </a:r>
            <a:r>
              <a:rPr lang="en-US" sz="2000" dirty="0" err="1" smtClean="0"/>
              <a:t>systematics</a:t>
            </a:r>
            <a:r>
              <a:rPr lang="en-US" sz="2000" dirty="0" smtClean="0"/>
              <a:t> of the energy integrated cross section weighted antineutrino spectrum.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Studied the effect of correcting thermal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 ENDF/B fission yields.   Without these corrections results will not be reliable, leading to a fast spectrum softer than the thermal.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Calculated the fast </a:t>
            </a:r>
            <a:r>
              <a:rPr lang="en-US" sz="2000" baseline="30000" dirty="0" smtClean="0"/>
              <a:t>235</a:t>
            </a:r>
            <a:r>
              <a:rPr lang="en-US" sz="2000" dirty="0" smtClean="0"/>
              <a:t>U antineutrino spectrum, good agreement with JEFF yields, TAGS data make a big impact.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Identified pieces of data, such as the </a:t>
            </a:r>
            <a:r>
              <a:rPr lang="en-US" sz="2000" baseline="30000" dirty="0" smtClean="0"/>
              <a:t>96</a:t>
            </a:r>
            <a:r>
              <a:rPr lang="en-US" sz="2000" dirty="0" smtClean="0"/>
              <a:t>Y Isomeric Ratio, that have big impact and could merit a precise measurement.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220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228600" y="304800"/>
            <a:ext cx="8458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TAGS (Total Absorption Gamma </a:t>
            </a:r>
            <a:r>
              <a:rPr lang="en-US" sz="2400" dirty="0" smtClean="0"/>
              <a:t>Spectroscopy) </a:t>
            </a:r>
            <a:r>
              <a:rPr lang="en-US" sz="2400" dirty="0"/>
              <a:t>experiments</a:t>
            </a:r>
          </a:p>
          <a:p>
            <a:endParaRPr lang="en-US" dirty="0"/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343400" y="1143000"/>
            <a:ext cx="18288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/>
              <a:t>NaI</a:t>
            </a:r>
            <a:r>
              <a:rPr lang="en-US" sz="2400" dirty="0" smtClean="0"/>
              <a:t> crystals</a:t>
            </a:r>
            <a:endParaRPr lang="en-US" sz="24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71600" y="1905000"/>
            <a:ext cx="2743200" cy="2209800"/>
            <a:chOff x="3352800" y="2438400"/>
            <a:chExt cx="2743200" cy="220980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352800" y="2438400"/>
              <a:ext cx="2743200" cy="2209800"/>
              <a:chOff x="3352800" y="2438400"/>
              <a:chExt cx="2743200" cy="2209800"/>
            </a:xfrm>
          </p:grpSpPr>
          <p:sp>
            <p:nvSpPr>
              <p:cNvPr id="18448" name="Rectangle 4"/>
              <p:cNvSpPr>
                <a:spLocks noChangeArrowheads="1"/>
              </p:cNvSpPr>
              <p:nvPr/>
            </p:nvSpPr>
            <p:spPr bwMode="auto">
              <a:xfrm>
                <a:off x="4800600" y="2438400"/>
                <a:ext cx="1295400" cy="22098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449" name="Rectangle 12"/>
              <p:cNvSpPr>
                <a:spLocks noChangeArrowheads="1"/>
              </p:cNvSpPr>
              <p:nvPr/>
            </p:nvSpPr>
            <p:spPr bwMode="auto">
              <a:xfrm>
                <a:off x="3352800" y="2438400"/>
                <a:ext cx="1447800" cy="8382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8450" name="Rectangle 13"/>
              <p:cNvSpPr>
                <a:spLocks noChangeArrowheads="1"/>
              </p:cNvSpPr>
              <p:nvPr/>
            </p:nvSpPr>
            <p:spPr bwMode="auto">
              <a:xfrm>
                <a:off x="3352800" y="3810000"/>
                <a:ext cx="1447800" cy="83820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8444" name="Rectangle 7"/>
            <p:cNvSpPr>
              <a:spLocks noChangeArrowheads="1"/>
            </p:cNvSpPr>
            <p:nvPr/>
          </p:nvSpPr>
          <p:spPr bwMode="auto">
            <a:xfrm>
              <a:off x="4419600" y="3352800"/>
              <a:ext cx="152400" cy="381000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45" name="Rectangle 8"/>
            <p:cNvSpPr>
              <a:spLocks noChangeArrowheads="1"/>
            </p:cNvSpPr>
            <p:nvPr/>
          </p:nvSpPr>
          <p:spPr bwMode="auto">
            <a:xfrm>
              <a:off x="3352800" y="3124200"/>
              <a:ext cx="1676400" cy="152400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46" name="Rectangle 9"/>
            <p:cNvSpPr>
              <a:spLocks noChangeArrowheads="1"/>
            </p:cNvSpPr>
            <p:nvPr/>
          </p:nvSpPr>
          <p:spPr bwMode="auto">
            <a:xfrm>
              <a:off x="3352800" y="3810000"/>
              <a:ext cx="1676400" cy="152400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447" name="Rectangle 10"/>
            <p:cNvSpPr>
              <a:spLocks noChangeArrowheads="1"/>
            </p:cNvSpPr>
            <p:nvPr/>
          </p:nvSpPr>
          <p:spPr bwMode="auto">
            <a:xfrm>
              <a:off x="4800600" y="3124200"/>
              <a:ext cx="228600" cy="685800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8437" name="TextBox 14"/>
          <p:cNvSpPr txBox="1">
            <a:spLocks noChangeArrowheads="1"/>
          </p:cNvSpPr>
          <p:nvPr/>
        </p:nvSpPr>
        <p:spPr bwMode="auto">
          <a:xfrm>
            <a:off x="4648200" y="2667000"/>
            <a:ext cx="28956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Radioactive source</a:t>
            </a:r>
          </a:p>
        </p:txBody>
      </p:sp>
      <p:sp>
        <p:nvSpPr>
          <p:cNvPr id="18438" name="TextBox 15"/>
          <p:cNvSpPr txBox="1">
            <a:spLocks noChangeArrowheads="1"/>
          </p:cNvSpPr>
          <p:nvPr/>
        </p:nvSpPr>
        <p:spPr bwMode="auto">
          <a:xfrm>
            <a:off x="1371600" y="4572000"/>
            <a:ext cx="35814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Plastic detector for beta-gamma coincidences</a:t>
            </a:r>
          </a:p>
        </p:txBody>
      </p:sp>
      <p:cxnSp>
        <p:nvCxnSpPr>
          <p:cNvPr id="18439" name="Straight Arrow Connector 16"/>
          <p:cNvCxnSpPr>
            <a:cxnSpLocks noChangeShapeType="1"/>
            <a:stCxn id="18438" idx="0"/>
          </p:cNvCxnSpPr>
          <p:nvPr/>
        </p:nvCxnSpPr>
        <p:spPr bwMode="auto">
          <a:xfrm rot="16200000" flipV="1">
            <a:off x="2038350" y="3448050"/>
            <a:ext cx="1143000" cy="1104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0" name="Straight Arrow Connector 17"/>
          <p:cNvCxnSpPr>
            <a:cxnSpLocks noChangeShapeType="1"/>
            <a:endCxn id="18444" idx="3"/>
          </p:cNvCxnSpPr>
          <p:nvPr/>
        </p:nvCxnSpPr>
        <p:spPr bwMode="auto">
          <a:xfrm rot="10800000" flipV="1">
            <a:off x="2590800" y="2819400"/>
            <a:ext cx="1981200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1" name="Straight Arrow Connector 18"/>
          <p:cNvCxnSpPr>
            <a:cxnSpLocks noChangeShapeType="1"/>
            <a:stCxn id="18435" idx="1"/>
          </p:cNvCxnSpPr>
          <p:nvPr/>
        </p:nvCxnSpPr>
        <p:spPr bwMode="auto">
          <a:xfrm flipH="1">
            <a:off x="3467100" y="1373982"/>
            <a:ext cx="876300" cy="53101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42" name="TextBox 19"/>
          <p:cNvSpPr txBox="1">
            <a:spLocks noChangeArrowheads="1"/>
          </p:cNvSpPr>
          <p:nvPr/>
        </p:nvSpPr>
        <p:spPr bwMode="auto">
          <a:xfrm>
            <a:off x="533400" y="5638800"/>
            <a:ext cx="8458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TAGS measure the </a:t>
            </a:r>
            <a:r>
              <a:rPr lang="en-US" sz="2400" dirty="0" smtClean="0"/>
              <a:t>gamma </a:t>
            </a:r>
            <a:r>
              <a:rPr lang="en-US" sz="2400" dirty="0"/>
              <a:t>spectrum after beta </a:t>
            </a:r>
            <a:r>
              <a:rPr lang="en-US" sz="2400" dirty="0" smtClean="0"/>
              <a:t>decay with low resolution but high efficiency. 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207077" y="935738"/>
            <a:ext cx="6667500" cy="5274562"/>
            <a:chOff x="1207077" y="935738"/>
            <a:chExt cx="6667500" cy="5274562"/>
          </a:xfrm>
        </p:grpSpPr>
        <p:pic>
          <p:nvPicPr>
            <p:cNvPr id="5" name="Picture 4" descr="C:\my documents\ensdf\nubar2-j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077" y="1447800"/>
              <a:ext cx="6667500" cy="47625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5"/>
            <p:cNvGrpSpPr/>
            <p:nvPr/>
          </p:nvGrpSpPr>
          <p:grpSpPr>
            <a:xfrm>
              <a:off x="1397576" y="978570"/>
              <a:ext cx="1808018" cy="774030"/>
              <a:chOff x="1397576" y="978570"/>
              <a:chExt cx="1808018" cy="77403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397576" y="98042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232Th</a:t>
                </a:r>
                <a:endParaRPr lang="en-US" sz="18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291194" y="97857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238U</a:t>
                </a:r>
                <a:endParaRPr lang="en-US" sz="1800" b="1" dirty="0"/>
              </a:p>
            </p:txBody>
          </p:sp>
          <p:cxnSp>
            <p:nvCxnSpPr>
              <p:cNvPr id="21" name="Straight Arrow Connector 20"/>
              <p:cNvCxnSpPr>
                <a:stCxn id="19" idx="2"/>
              </p:cNvCxnSpPr>
              <p:nvPr/>
            </p:nvCxnSpPr>
            <p:spPr bwMode="auto">
              <a:xfrm>
                <a:off x="1854776" y="1349759"/>
                <a:ext cx="266701" cy="40284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H="1">
                <a:off x="2438400" y="1300738"/>
                <a:ext cx="176643" cy="45186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" name="TextBox 6"/>
            <p:cNvSpPr txBox="1"/>
            <p:nvPr/>
          </p:nvSpPr>
          <p:spPr>
            <a:xfrm>
              <a:off x="3505200" y="960563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235U</a:t>
              </a:r>
              <a:endParaRPr lang="en-US" sz="1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98917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241Pu</a:t>
              </a:r>
              <a:endParaRPr lang="en-US" sz="18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56362" y="93573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238Np</a:t>
              </a:r>
              <a:endParaRPr lang="en-US" sz="1800" b="1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3931226" y="1309113"/>
              <a:ext cx="31174" cy="90068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4156362" y="1293811"/>
              <a:ext cx="287482" cy="91598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>
              <a:off x="4267200" y="1347902"/>
              <a:ext cx="862444" cy="10142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698422" y="178201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233U</a:t>
              </a:r>
              <a:endParaRPr lang="en-US" sz="1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175180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239Pu</a:t>
              </a:r>
              <a:endParaRPr lang="en-US" sz="18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47458" y="215135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252Cf</a:t>
              </a:r>
              <a:endParaRPr lang="en-US" sz="1800" b="1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5070762" y="2121137"/>
              <a:ext cx="84860" cy="39954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5410200" y="2121137"/>
              <a:ext cx="200890" cy="54586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5510645" y="2437023"/>
              <a:ext cx="341168" cy="45034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76200" y="0"/>
            <a:ext cx="8550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 err="1" smtClean="0">
                <a:solidFill>
                  <a:schemeClr val="tx2"/>
                </a:solidFill>
                <a:latin typeface="+mn-lt"/>
              </a:rPr>
              <a:t>Systematics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 of Delayed nu-bars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11125" y="0"/>
            <a:ext cx="903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How to calculate antineutrino spectra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44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en-US" sz="2400" dirty="0" smtClean="0"/>
              <a:t>Conversion Method: Use the precisely measured electron spectra following the </a:t>
            </a:r>
            <a:r>
              <a:rPr lang="en-US" sz="2400" u="sng" dirty="0" smtClean="0"/>
              <a:t>thermal</a:t>
            </a:r>
            <a:r>
              <a:rPr lang="en-US" sz="2400" dirty="0" smtClean="0"/>
              <a:t> neutron fission of </a:t>
            </a:r>
            <a:r>
              <a:rPr lang="en-US" sz="2400" baseline="30000" dirty="0" smtClean="0"/>
              <a:t>235,238</a:t>
            </a:r>
            <a:r>
              <a:rPr lang="en-US" sz="2400" dirty="0" smtClean="0"/>
              <a:t>U and </a:t>
            </a:r>
            <a:r>
              <a:rPr lang="en-US" sz="2400" baseline="30000" dirty="0" smtClean="0"/>
              <a:t>239,241</a:t>
            </a:r>
            <a:r>
              <a:rPr lang="en-US" sz="2400" dirty="0" smtClean="0"/>
              <a:t>Pu. </a:t>
            </a:r>
          </a:p>
          <a:p>
            <a:pPr marL="514350" indent="-514350"/>
            <a:r>
              <a:rPr lang="en-US" sz="2400" dirty="0" smtClean="0"/>
              <a:t>     Fit the electron spectrum with a set of hypothetical decay branches.</a:t>
            </a:r>
          </a:p>
          <a:p>
            <a:pPr marL="514350" indent="-514350"/>
            <a:r>
              <a:rPr lang="en-US" sz="2400" dirty="0" smtClean="0"/>
              <a:t>     Uses nuclear data to obtain effective Z as function of end point energy.</a:t>
            </a:r>
          </a:p>
          <a:p>
            <a:pPr marL="514350" indent="-514350"/>
            <a:r>
              <a:rPr lang="en-US" sz="2400" dirty="0" smtClean="0"/>
              <a:t>     P. Huber, Phys. Rev. C 84, 024617 (2011).</a:t>
            </a:r>
          </a:p>
          <a:p>
            <a:pPr marL="514350" indent="-514350"/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dirty="0" smtClean="0"/>
              <a:t>(2)  Summation Method: Combine fission yields with decay data. </a:t>
            </a:r>
          </a:p>
          <a:p>
            <a:pPr marL="514350" indent="-514350"/>
            <a:r>
              <a:rPr lang="en-US" sz="2400" dirty="0" smtClean="0"/>
              <a:t>      P. Vogel et al. Phys. Rev. C 24, 1543 (1981).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03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Summation Method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1600200"/>
            <a:ext cx="9144000" cy="1768475"/>
            <a:chOff x="0" y="1600200"/>
            <a:chExt cx="9144000" cy="1768475"/>
          </a:xfrm>
        </p:grpSpPr>
        <p:sp>
          <p:nvSpPr>
            <p:cNvPr id="4" name="TextBox 3"/>
            <p:cNvSpPr txBox="1"/>
            <p:nvPr/>
          </p:nvSpPr>
          <p:spPr>
            <a:xfrm>
              <a:off x="0" y="160020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where </a:t>
              </a:r>
              <a:r>
                <a:rPr lang="en-US" sz="2000" i="1" dirty="0" err="1" smtClean="0"/>
                <a:t>CFY</a:t>
              </a:r>
              <a:r>
                <a:rPr lang="en-US" sz="2000" i="1" baseline="-25000" dirty="0" err="1" smtClean="0"/>
                <a:t>i</a:t>
              </a:r>
              <a:r>
                <a:rPr lang="en-US" sz="2000" baseline="-25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smtClean="0">
                  <a:solidFill>
                    <a:srgbClr val="002060"/>
                  </a:solidFill>
                </a:rPr>
                <a:t>is the cumulative fission yield defined recursively as:</a:t>
              </a:r>
            </a:p>
          </p:txBody>
        </p: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152400" y="1981200"/>
            <a:ext cx="2900362" cy="457200"/>
          </p:xfrm>
          <a:graphic>
            <a:graphicData uri="http://schemas.openxmlformats.org/presentationml/2006/ole">
              <p:oleObj spid="_x0000_s18435" name="Equation" r:id="rId3" imgW="1574640" imgH="253800" progId="Equation.3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0" y="251460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with </a:t>
              </a:r>
              <a:r>
                <a:rPr lang="en-US" sz="2000" i="1" dirty="0" err="1" smtClean="0"/>
                <a:t>b</a:t>
              </a:r>
              <a:r>
                <a:rPr lang="en-US" sz="2000" i="1" baseline="-25000" dirty="0" err="1" smtClean="0"/>
                <a:t>ki</a:t>
              </a:r>
              <a:r>
                <a:rPr lang="en-US" sz="2000" dirty="0" smtClean="0">
                  <a:solidFill>
                    <a:srgbClr val="002060"/>
                  </a:solidFill>
                </a:rPr>
                <a:t> the decay probability from level k to level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i</a:t>
              </a:r>
              <a:r>
                <a:rPr lang="en-US" sz="2000" dirty="0" smtClean="0">
                  <a:solidFill>
                    <a:srgbClr val="002060"/>
                  </a:solidFill>
                </a:rPr>
                <a:t>.   In matrix notation:</a:t>
              </a:r>
            </a:p>
          </p:txBody>
        </p:sp>
        <p:graphicFrame>
          <p:nvGraphicFramePr>
            <p:cNvPr id="18436" name="Object 4"/>
            <p:cNvGraphicFramePr>
              <a:graphicFrameLocks noChangeAspect="1"/>
            </p:cNvGraphicFramePr>
            <p:nvPr/>
          </p:nvGraphicFramePr>
          <p:xfrm>
            <a:off x="152400" y="3048000"/>
            <a:ext cx="1871663" cy="320675"/>
          </p:xfrm>
          <a:graphic>
            <a:graphicData uri="http://schemas.openxmlformats.org/presentationml/2006/ole">
              <p:oleObj spid="_x0000_s18436" name="Equation" r:id="rId4" imgW="1015920" imgH="177480" progId="Equation.3">
                <p:embed/>
              </p:oleObj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0" y="762000"/>
            <a:ext cx="9144000" cy="838200"/>
            <a:chOff x="0" y="762000"/>
            <a:chExt cx="9144000" cy="8382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152400" y="1143000"/>
            <a:ext cx="2667000" cy="457200"/>
          </p:xfrm>
          <a:graphic>
            <a:graphicData uri="http://schemas.openxmlformats.org/presentationml/2006/ole">
              <p:oleObj spid="_x0000_s18433" name="Equation" r:id="rId5" imgW="1447560" imgH="253800" progId="Equation.3">
                <p:embed/>
              </p:oleObj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0" y="762000"/>
              <a:ext cx="914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2060"/>
                  </a:solidFill>
                </a:rPr>
                <a:t>The antineutrino spectrum for an equilibrated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fissioning</a:t>
              </a:r>
              <a:r>
                <a:rPr lang="en-US" sz="2000" dirty="0" smtClean="0">
                  <a:solidFill>
                    <a:srgbClr val="002060"/>
                  </a:solidFill>
                </a:rPr>
                <a:t> system is calculated as: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3505200"/>
            <a:ext cx="9144000" cy="2812197"/>
            <a:chOff x="0" y="3505200"/>
            <a:chExt cx="9144000" cy="2812197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228600" y="4876800"/>
            <a:ext cx="4257675" cy="457200"/>
          </p:xfrm>
          <a:graphic>
            <a:graphicData uri="http://schemas.openxmlformats.org/presentationml/2006/ole">
              <p:oleObj spid="_x0000_s18437" name="Equation" r:id="rId6" imgW="2311200" imgH="253800" progId="Equation.3">
                <p:embed/>
              </p:oleObj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>
              <a:off x="0" y="3505200"/>
              <a:ext cx="9144000" cy="1196975"/>
              <a:chOff x="0" y="3505200"/>
              <a:chExt cx="9144000" cy="11969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0" y="3505200"/>
                <a:ext cx="9144000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where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dirty="0" smtClean="0"/>
                  <a:t>IFY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are the independent fission yields, and the matrix </a:t>
                </a:r>
                <a:r>
                  <a:rPr lang="en-US" sz="2000" b="1" dirty="0" smtClean="0"/>
                  <a:t>A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has the decay probability data.</a:t>
                </a:r>
              </a:p>
              <a:p>
                <a:endParaRPr lang="en-US" sz="8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             is the spectrum generated by the decay of a single level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:</a:t>
                </a:r>
              </a:p>
            </p:txBody>
          </p:sp>
          <p:graphicFrame>
            <p:nvGraphicFramePr>
              <p:cNvPr id="18438" name="Object 6"/>
              <p:cNvGraphicFramePr>
                <a:graphicFrameLocks noChangeAspect="1"/>
              </p:cNvGraphicFramePr>
              <p:nvPr/>
            </p:nvGraphicFramePr>
            <p:xfrm>
              <a:off x="152400" y="4191000"/>
              <a:ext cx="819150" cy="511175"/>
            </p:xfrm>
            <a:graphic>
              <a:graphicData uri="http://schemas.openxmlformats.org/presentationml/2006/ole">
                <p:oleObj spid="_x0000_s18438" name="Equation" r:id="rId7" imgW="444240" imgH="241200" progId="Equation.3">
                  <p:embed/>
                </p:oleObj>
              </a:graphicData>
            </a:graphic>
          </p:graphicFrame>
        </p:grpSp>
        <p:grpSp>
          <p:nvGrpSpPr>
            <p:cNvPr id="16" name="Group 15"/>
            <p:cNvGrpSpPr/>
            <p:nvPr/>
          </p:nvGrpSpPr>
          <p:grpSpPr>
            <a:xfrm>
              <a:off x="0" y="5486400"/>
              <a:ext cx="9144000" cy="830997"/>
              <a:chOff x="0" y="5486400"/>
              <a:chExt cx="9144000" cy="83099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0" y="548640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800" b="1" dirty="0" smtClean="0">
                  <a:solidFill>
                    <a:srgbClr val="002060"/>
                  </a:solidFill>
                </a:endParaRPr>
              </a:p>
              <a:p>
                <a:r>
                  <a:rPr lang="en-US" sz="2000" dirty="0" smtClean="0">
                    <a:solidFill>
                      <a:srgbClr val="002060"/>
                    </a:solidFill>
                  </a:rPr>
                  <a:t>                                     is the antineutrino spectrum generated in the decay to the level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smtClean="0"/>
                  <a:t>E</a:t>
                </a:r>
                <a:r>
                  <a:rPr lang="en-US" sz="2000" i="1" baseline="-25000" dirty="0" smtClean="0"/>
                  <a:t>lk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 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with intensity</a:t>
                </a:r>
                <a:r>
                  <a:rPr lang="en-US" sz="2000" i="1" dirty="0" smtClean="0"/>
                  <a:t> </a:t>
                </a:r>
                <a:r>
                  <a:rPr lang="en-US" sz="2000" i="1" dirty="0" err="1" smtClean="0"/>
                  <a:t>I</a:t>
                </a:r>
                <a:r>
                  <a:rPr lang="en-US" sz="2000" i="1" dirty="0" err="1" smtClean="0">
                    <a:latin typeface="Symbol" pitchFamily="18" charset="2"/>
                  </a:rPr>
                  <a:t>b</a:t>
                </a:r>
                <a:r>
                  <a:rPr lang="en-US" sz="2000" i="1" baseline="-25000" dirty="0" err="1" smtClean="0"/>
                  <a:t>lki</a:t>
                </a:r>
                <a:r>
                  <a:rPr lang="en-US" sz="2000" i="1" baseline="-25000" dirty="0" smtClean="0"/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in the daughter, normalized to </a:t>
                </a:r>
                <a:r>
                  <a:rPr lang="en-US" sz="2000" b="1" dirty="0" smtClean="0"/>
                  <a:t>1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.   </a:t>
                </a:r>
                <a:endParaRPr lang="en-US" sz="2000" b="1" dirty="0" smtClean="0"/>
              </a:p>
            </p:txBody>
          </p:sp>
          <p:graphicFrame>
            <p:nvGraphicFramePr>
              <p:cNvPr id="18439" name="Object 7"/>
              <p:cNvGraphicFramePr>
                <a:graphicFrameLocks noChangeAspect="1"/>
              </p:cNvGraphicFramePr>
              <p:nvPr/>
            </p:nvGraphicFramePr>
            <p:xfrm>
              <a:off x="152400" y="5638800"/>
              <a:ext cx="2455862" cy="433387"/>
            </p:xfrm>
            <a:graphic>
              <a:graphicData uri="http://schemas.openxmlformats.org/presentationml/2006/ole">
                <p:oleObj spid="_x0000_s18439" name="Equation" r:id="rId8" imgW="1333440" imgH="2412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03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4000" u="sng" dirty="0" smtClean="0">
                <a:solidFill>
                  <a:srgbClr val="1F497D"/>
                </a:solidFill>
                <a:latin typeface="Calibri" pitchFamily="34" charset="0"/>
              </a:rPr>
              <a:t>Summation Method</a:t>
            </a:r>
            <a:endParaRPr lang="en-US" altLang="en-US" sz="4000" u="sng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Some issues in this method: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Cumulative Fission Yields have embedded decay probabilities, which should be compatible with the decay probabilities used in the spectra calculation.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Decay data is only complete and of high quality for nuclides close to the valley of stability.  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00400"/>
            <a:ext cx="48912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276600"/>
            <a:ext cx="388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sz="2000" dirty="0" smtClean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For nuclides with a large Q-values, decay schemes obtained using Germanium detectors lead to large beta intensities for low-lying levels.   One should use data from Total Absorption Gamma Spectroscopy (TAGS) experiments.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730" y="914400"/>
            <a:ext cx="694527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0" y="6172200"/>
            <a:ext cx="548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 A.A. Sonzogni, T.D. Johnson, E.A. McCutchan, PRC91, 011301(R) (2015)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0"/>
            <a:ext cx="8550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Summation Method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236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Update ENDF/B decay data with </a:t>
            </a:r>
            <a:r>
              <a:rPr lang="en-US" sz="2000" dirty="0" err="1" smtClean="0"/>
              <a:t>I</a:t>
            </a:r>
            <a:r>
              <a:rPr lang="en-US" sz="2000" dirty="0" err="1" smtClean="0">
                <a:latin typeface="Symbol" pitchFamily="18" charset="2"/>
              </a:rPr>
              <a:t>b</a:t>
            </a:r>
            <a:r>
              <a:rPr lang="en-US" sz="2000" dirty="0" smtClean="0"/>
              <a:t> from TAGS and </a:t>
            </a:r>
            <a:r>
              <a:rPr lang="en-US" sz="2000" dirty="0" err="1" smtClean="0"/>
              <a:t>Rudstam</a:t>
            </a:r>
            <a:r>
              <a:rPr lang="en-US" sz="2000" dirty="0" smtClean="0"/>
              <a:t> data.</a:t>
            </a:r>
          </a:p>
          <a:p>
            <a:endParaRPr lang="en-US" sz="2000" dirty="0" smtClean="0"/>
          </a:p>
          <a:p>
            <a:r>
              <a:rPr lang="en-US" sz="2000" dirty="0" smtClean="0"/>
              <a:t>Surprisingly, fewer contributors at high energy.</a:t>
            </a:r>
          </a:p>
          <a:p>
            <a:endParaRPr lang="en-US" sz="2000" dirty="0" smtClean="0"/>
          </a:p>
          <a:p>
            <a:r>
              <a:rPr lang="en-US" sz="2000" dirty="0" smtClean="0"/>
              <a:t>Calculations using JEFF yields (compatibility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r>
              <a:rPr lang="en-US" sz="2000" dirty="0" smtClean="0"/>
              <a:t>It includes calculated spectra for very  neutron rich nuclides (</a:t>
            </a:r>
            <a:r>
              <a:rPr lang="en-US" sz="2000" dirty="0" err="1" smtClean="0"/>
              <a:t>Moller</a:t>
            </a:r>
            <a:r>
              <a:rPr lang="en-US" sz="2000" dirty="0" smtClean="0"/>
              <a:t>-Kawano)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8550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Systematics of all </a:t>
            </a:r>
            <a:r>
              <a:rPr lang="en-US" sz="4000" u="sng" dirty="0" err="1" smtClean="0">
                <a:solidFill>
                  <a:schemeClr val="tx2"/>
                </a:solidFill>
                <a:latin typeface="+mn-lt"/>
              </a:rPr>
              <a:t>fissioning</a:t>
            </a: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 systems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3011"/>
            <a:ext cx="4269292" cy="60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914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Integral of the signal is needed to study the anomaly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800600"/>
            <a:ext cx="4046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Link to delayed neutron yield commonly parameterized by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638800"/>
            <a:ext cx="132953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3Z-A</a:t>
            </a:r>
            <a:endParaRPr lang="en-US" sz="3600" dirty="0"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680263" cy="303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20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my documents\meetings\2015\Nantes\235u-f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248400" cy="37762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691" y="304800"/>
            <a:ext cx="223750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 smtClean="0"/>
              <a:t>235</a:t>
            </a:r>
            <a:r>
              <a:rPr lang="en-US" sz="2400" b="1" dirty="0" smtClean="0"/>
              <a:t>U thermal fission yields</a:t>
            </a:r>
            <a:endParaRPr lang="en-US" sz="2400" b="1" dirty="0"/>
          </a:p>
        </p:txBody>
      </p:sp>
      <p:grpSp>
        <p:nvGrpSpPr>
          <p:cNvPr id="2" name="Group 5"/>
          <p:cNvGrpSpPr/>
          <p:nvPr/>
        </p:nvGrpSpPr>
        <p:grpSpPr>
          <a:xfrm>
            <a:off x="0" y="2928549"/>
            <a:ext cx="8991600" cy="3776207"/>
            <a:chOff x="0" y="2928549"/>
            <a:chExt cx="8991600" cy="3776207"/>
          </a:xfrm>
        </p:grpSpPr>
        <p:pic>
          <p:nvPicPr>
            <p:cNvPr id="1027" name="Picture 3" descr="C:\my documents\meetings\2015\Nantes\235u-nm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2928549"/>
              <a:ext cx="6248400" cy="37762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044534" y="3097610"/>
              <a:ext cx="2237509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baseline="30000" dirty="0" smtClean="0"/>
                <a:t>235</a:t>
              </a:r>
              <a:r>
                <a:rPr lang="en-US" sz="2400" b="1" dirty="0" smtClean="0"/>
                <a:t>U thermal Y</a:t>
              </a:r>
              <a:r>
                <a:rPr lang="en-US" sz="2400" b="1" baseline="-25000" dirty="0" smtClean="0"/>
                <a:t>i</a:t>
              </a:r>
              <a:r>
                <a:rPr lang="en-US" sz="2400" b="1" dirty="0" smtClean="0"/>
                <a:t>/&lt;</a:t>
              </a:r>
              <a:r>
                <a:rPr lang="en-US" sz="2400" b="1" dirty="0" err="1" smtClean="0">
                  <a:latin typeface="Symbol" panose="05050102010706020507" pitchFamily="18" charset="2"/>
                </a:rPr>
                <a:t>s</a:t>
              </a:r>
              <a:r>
                <a:rPr lang="en-US" sz="2400" b="1" dirty="0" err="1" smtClean="0"/>
                <a:t>I</a:t>
              </a:r>
              <a:r>
                <a:rPr lang="en-US" sz="2400" b="1" dirty="0" smtClean="0"/>
                <a:t>&gt;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4118789"/>
              <a:ext cx="28194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Y</a:t>
              </a:r>
              <a:r>
                <a:rPr lang="en-US" sz="2000" b="1" baseline="-25000" dirty="0" smtClean="0"/>
                <a:t>i</a:t>
              </a:r>
              <a:r>
                <a:rPr lang="en-US" sz="2000" b="1" dirty="0" smtClean="0"/>
                <a:t>/&lt;</a:t>
              </a:r>
              <a:r>
                <a:rPr lang="en-US" sz="2000" b="1" dirty="0" err="1" smtClean="0">
                  <a:latin typeface="Symbol" panose="05050102010706020507" pitchFamily="18" charset="2"/>
                </a:rPr>
                <a:t>s</a:t>
              </a:r>
              <a:r>
                <a:rPr lang="en-US" sz="2000" b="1" dirty="0" err="1" smtClean="0"/>
                <a:t>I</a:t>
              </a:r>
              <a:r>
                <a:rPr lang="en-US" sz="2000" b="1" dirty="0" smtClean="0"/>
                <a:t>&gt;: fractional contribution to antineutrino multiplicity above threshold</a:t>
              </a:r>
            </a:p>
            <a:p>
              <a:pPr algn="ctr"/>
              <a:r>
                <a:rPr lang="en-US" sz="2000" b="1" dirty="0" smtClean="0"/>
                <a:t>Y</a:t>
              </a:r>
              <a:r>
                <a:rPr lang="en-US" sz="2000" b="1" baseline="-25000" dirty="0" smtClean="0"/>
                <a:t>i</a:t>
              </a:r>
              <a:r>
                <a:rPr lang="en-US" sz="2000" b="1" dirty="0" smtClean="0"/>
                <a:t>=</a:t>
              </a:r>
              <a:r>
                <a:rPr lang="en-US" sz="2000" b="1" dirty="0" err="1" smtClean="0"/>
                <a:t>CFY</a:t>
              </a:r>
              <a:r>
                <a:rPr lang="en-US" sz="2000" b="1" baseline="-25000" dirty="0" err="1" smtClean="0"/>
                <a:t>i</a:t>
              </a:r>
              <a:r>
                <a:rPr lang="en-US" sz="2000" b="1" dirty="0" err="1" smtClean="0">
                  <a:latin typeface="Arial"/>
                  <a:cs typeface="Arial"/>
                </a:rPr>
                <a:t>∫</a:t>
              </a:r>
              <a:r>
                <a:rPr lang="en-US" sz="2000" b="1" dirty="0" err="1" smtClean="0">
                  <a:latin typeface="Symbol" panose="05050102010706020507" pitchFamily="18" charset="2"/>
                </a:rPr>
                <a:t>s</a:t>
              </a:r>
              <a:r>
                <a:rPr lang="en-US" sz="2000" b="1" dirty="0" smtClean="0"/>
                <a:t>(e)</a:t>
              </a:r>
              <a:r>
                <a:rPr lang="en-US" sz="2000" b="1" dirty="0" err="1" smtClean="0"/>
                <a:t>I</a:t>
              </a:r>
              <a:r>
                <a:rPr lang="en-US" sz="2000" b="1" dirty="0" err="1" smtClean="0">
                  <a:latin typeface="Symbol" panose="05050102010706020507" pitchFamily="18" charset="2"/>
                </a:rPr>
                <a:t>n</a:t>
              </a:r>
              <a:r>
                <a:rPr lang="en-US" sz="2000" b="1" dirty="0" err="1" smtClean="0"/>
                <a:t>i</a:t>
              </a:r>
              <a:r>
                <a:rPr lang="en-US" sz="2000" b="1" dirty="0" smtClean="0"/>
                <a:t>(e)</a:t>
              </a:r>
            </a:p>
            <a:p>
              <a:pPr algn="ctr"/>
              <a:r>
                <a:rPr lang="en-US" sz="2000" b="1" dirty="0" smtClean="0"/>
                <a:t>&lt;</a:t>
              </a:r>
              <a:r>
                <a:rPr lang="en-US" sz="2000" b="1" dirty="0" err="1" smtClean="0">
                  <a:latin typeface="Symbol" panose="05050102010706020507" pitchFamily="18" charset="2"/>
                </a:rPr>
                <a:t>s</a:t>
              </a:r>
              <a:r>
                <a:rPr lang="en-US" sz="2000" b="1" dirty="0" err="1" smtClean="0"/>
                <a:t>I</a:t>
              </a:r>
              <a:r>
                <a:rPr lang="en-US" sz="2000" b="1" dirty="0" smtClean="0"/>
                <a:t>&gt;=</a:t>
              </a:r>
              <a:r>
                <a:rPr lang="en-US" sz="2000" b="1" dirty="0" err="1" smtClean="0">
                  <a:latin typeface="Symbol" panose="05050102010706020507" pitchFamily="18" charset="2"/>
                </a:rPr>
                <a:t>S</a:t>
              </a:r>
              <a:r>
                <a:rPr lang="en-US" sz="2000" b="1" dirty="0" err="1" smtClean="0"/>
                <a:t>Y</a:t>
              </a:r>
              <a:r>
                <a:rPr lang="en-US" sz="2000" b="1" baseline="-25000" dirty="0" err="1" smtClean="0"/>
                <a:t>i</a:t>
              </a:r>
              <a:endParaRPr lang="en-US" sz="2000" b="1" baseline="-25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88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85502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 smtClean="0">
                <a:solidFill>
                  <a:schemeClr val="tx2"/>
                </a:solidFill>
                <a:latin typeface="+mn-lt"/>
              </a:rPr>
              <a:t>Data Libraries</a:t>
            </a:r>
            <a:endParaRPr lang="en-US" sz="4000" u="sng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ENSDF, </a:t>
            </a:r>
            <a:r>
              <a:rPr lang="en-US" sz="2400" dirty="0" smtClean="0">
                <a:latin typeface="+mj-lt"/>
                <a:hlinkClick r:id="rId3"/>
              </a:rPr>
              <a:t>www.nndc.bnl.gov/ensdf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Contains nuclear structure and decay data.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9812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ENDF/B, </a:t>
            </a:r>
            <a:r>
              <a:rPr lang="en-US" sz="2400" dirty="0" smtClean="0">
                <a:latin typeface="+mj-lt"/>
                <a:hlinkClick r:id="rId4"/>
              </a:rPr>
              <a:t>www.nndc.bnl.gov/endf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American.  Main effort is for neutron-induced cross sections and spectra.  It also contains fission and decay data in a numerical format.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5814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JEFF, </a:t>
            </a:r>
            <a:r>
              <a:rPr lang="en-US" sz="2400" dirty="0" smtClean="0">
                <a:latin typeface="+mj-lt"/>
                <a:hlinkClick r:id="rId5"/>
              </a:rPr>
              <a:t>www.oecd-nea.org/dbdata/jeff/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European.  Similar to ENDF/B.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4958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JENDL, </a:t>
            </a:r>
            <a:r>
              <a:rPr lang="en-US" sz="2400" u="sng" dirty="0" smtClean="0">
                <a:solidFill>
                  <a:srgbClr val="0000FF"/>
                </a:solidFill>
                <a:latin typeface="+mj-lt"/>
              </a:rPr>
              <a:t>wwwndc.jaea.go.jp/</a:t>
            </a:r>
            <a:r>
              <a:rPr lang="en-US" sz="2400" u="sng" dirty="0" err="1" smtClean="0">
                <a:solidFill>
                  <a:srgbClr val="0000FF"/>
                </a:solidFill>
                <a:latin typeface="+mj-lt"/>
              </a:rPr>
              <a:t>jendl</a:t>
            </a:r>
            <a:r>
              <a:rPr lang="en-US" sz="2400" u="sng" dirty="0" smtClean="0">
                <a:solidFill>
                  <a:srgbClr val="0000FF"/>
                </a:solidFill>
                <a:latin typeface="+mj-lt"/>
              </a:rPr>
              <a:t>/jendl.html</a:t>
            </a:r>
          </a:p>
          <a:p>
            <a:r>
              <a:rPr lang="en-US" sz="2400" dirty="0" smtClean="0">
                <a:latin typeface="+mj-lt"/>
              </a:rPr>
              <a:t>Japanese.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Similar to ENDF/B.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" y="228600"/>
            <a:ext cx="8001000" cy="3429000"/>
            <a:chOff x="228600" y="228600"/>
            <a:chExt cx="8001000" cy="312420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762000"/>
              <a:ext cx="8001000" cy="2590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228600"/>
              <a:ext cx="3886200" cy="52322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Managed by the NNDC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5410200"/>
            <a:ext cx="746760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Additionally the NNDC is responsible for the decay data in ENDF/B that is needed for the calculations.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37220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6213</TotalTime>
  <Words>1143</Words>
  <Application>Microsoft Office PowerPoint</Application>
  <PresentationFormat>On-screen Show (4:3)</PresentationFormat>
  <Paragraphs>159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Nuclear Data for Reactor Fluxes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raccoon</cp:lastModifiedBy>
  <cp:revision>473</cp:revision>
  <cp:lastPrinted>2007-07-02T19:06:14Z</cp:lastPrinted>
  <dcterms:created xsi:type="dcterms:W3CDTF">2007-06-28T20:22:43Z</dcterms:created>
  <dcterms:modified xsi:type="dcterms:W3CDTF">2015-12-08T16:26:49Z</dcterms:modified>
</cp:coreProperties>
</file>